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648" r:id="rId1"/>
  </p:sldMasterIdLst>
  <p:notesMasterIdLst>
    <p:notesMasterId r:id="rId37"/>
  </p:notesMasterIdLst>
  <p:sldIdLst>
    <p:sldId id="256" r:id="rId2"/>
    <p:sldId id="328" r:id="rId3"/>
    <p:sldId id="330" r:id="rId4"/>
    <p:sldId id="309" r:id="rId5"/>
    <p:sldId id="310" r:id="rId6"/>
    <p:sldId id="311" r:id="rId7"/>
    <p:sldId id="312" r:id="rId8"/>
    <p:sldId id="313" r:id="rId9"/>
    <p:sldId id="315" r:id="rId10"/>
    <p:sldId id="296" r:id="rId11"/>
    <p:sldId id="327" r:id="rId12"/>
    <p:sldId id="301" r:id="rId13"/>
    <p:sldId id="302" r:id="rId14"/>
    <p:sldId id="303" r:id="rId15"/>
    <p:sldId id="305" r:id="rId16"/>
    <p:sldId id="307" r:id="rId17"/>
    <p:sldId id="308" r:id="rId18"/>
    <p:sldId id="324" r:id="rId19"/>
    <p:sldId id="316" r:id="rId20"/>
    <p:sldId id="318" r:id="rId21"/>
    <p:sldId id="325" r:id="rId22"/>
    <p:sldId id="326" r:id="rId23"/>
    <p:sldId id="319" r:id="rId24"/>
    <p:sldId id="331" r:id="rId25"/>
    <p:sldId id="332" r:id="rId26"/>
    <p:sldId id="333" r:id="rId27"/>
    <p:sldId id="334" r:id="rId28"/>
    <p:sldId id="335" r:id="rId29"/>
    <p:sldId id="336" r:id="rId30"/>
    <p:sldId id="337" r:id="rId31"/>
    <p:sldId id="338" r:id="rId32"/>
    <p:sldId id="320" r:id="rId33"/>
    <p:sldId id="321" r:id="rId34"/>
    <p:sldId id="323" r:id="rId35"/>
    <p:sldId id="329" r:id="rId3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48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E2C54"/>
    <a:srgbClr val="0002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132"/>
    <p:restoredTop sz="94676"/>
  </p:normalViewPr>
  <p:slideViewPr>
    <p:cSldViewPr snapToGrid="0" snapToObjects="1" showGuides="1">
      <p:cViewPr varScale="1">
        <p:scale>
          <a:sx n="117" d="100"/>
          <a:sy n="117" d="100"/>
        </p:scale>
        <p:origin x="1448" y="168"/>
      </p:cViewPr>
      <p:guideLst>
        <p:guide orient="horz" pos="2160"/>
        <p:guide pos="48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E7D03F-1CC0-D440-A653-C7468185409E}" type="datetimeFigureOut">
              <a:rPr lang="en-US" smtClean="0"/>
              <a:t>5/21/20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3EDF2C-1831-2847-885C-91CB912CFA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4414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13581-7161-9C4C-8792-15A57C97C9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1259" y="254294"/>
            <a:ext cx="8412480" cy="900967"/>
          </a:xfrm>
          <a:prstGeom prst="rect">
            <a:avLst/>
          </a:prstGeo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D4F83E-2710-B144-BB95-B8C353E9D2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1259" y="1600200"/>
            <a:ext cx="841248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E41110-5633-2E4A-9FAF-4987E8FDC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86861" y="6471674"/>
            <a:ext cx="333575" cy="365125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F55E13C6-A4BF-A842-9635-B1271B30A9E0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461BC41-6209-C445-BAF6-8520D44E6342}"/>
              </a:ext>
            </a:extLst>
          </p:cNvPr>
          <p:cNvCxnSpPr/>
          <p:nvPr userDrawn="1"/>
        </p:nvCxnSpPr>
        <p:spPr>
          <a:xfrm>
            <a:off x="0" y="1196826"/>
            <a:ext cx="9144000" cy="0"/>
          </a:xfrm>
          <a:prstGeom prst="line">
            <a:avLst/>
          </a:prstGeom>
          <a:ln w="635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05221F8-F0C6-B542-9924-44A8216478A7}"/>
              </a:ext>
            </a:extLst>
          </p:cNvPr>
          <p:cNvCxnSpPr/>
          <p:nvPr userDrawn="1"/>
        </p:nvCxnSpPr>
        <p:spPr>
          <a:xfrm>
            <a:off x="0" y="6280730"/>
            <a:ext cx="91440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68851B23-1923-2647-A9DC-1555C2B19DD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2219" y="6529913"/>
            <a:ext cx="1371600" cy="10087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EBB90C-0F0D-8645-811C-E7D5397E875F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2323162" y="6401870"/>
            <a:ext cx="4023491" cy="467820"/>
          </a:xfrm>
          <a:prstGeom prst="rect">
            <a:avLst/>
          </a:prstGeom>
        </p:spPr>
        <p:txBody>
          <a:bodyPr/>
          <a:lstStyle/>
          <a:p>
            <a:r>
              <a:rPr lang="en-US"/>
              <a:t>Yale Biomedical Data Summer Course July 22</a:t>
            </a:r>
            <a:r>
              <a:rPr lang="en-US" baseline="30000"/>
              <a:t>nd</a:t>
            </a:r>
            <a:r>
              <a:rPr lang="en-US"/>
              <a:t> – 26</a:t>
            </a:r>
            <a:r>
              <a:rPr lang="en-US" baseline="30000"/>
              <a:t>th</a:t>
            </a:r>
            <a:r>
              <a:rPr lang="en-US"/>
              <a:t>,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52499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8C06E-022D-4944-AEC1-C4C18C1F52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1259" y="254294"/>
            <a:ext cx="8410996" cy="900967"/>
          </a:xfrm>
          <a:prstGeom prst="rect">
            <a:avLst/>
          </a:prstGeo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EAA46F-3B3F-1240-9262-8ADA629D97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91255" y="1371600"/>
            <a:ext cx="8412480" cy="511885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txBody>
          <a:bodyPr anchor="ctr">
            <a:normAutofit/>
          </a:bodyPr>
          <a:lstStyle>
            <a:lvl1pPr marL="0" indent="0">
              <a:buFontTx/>
              <a:buNone/>
              <a:defRPr sz="2000" b="1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31B092-B1B3-B646-BABF-BF3C86759A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65760" y="1917000"/>
            <a:ext cx="8412480" cy="402419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740A9FA-71EF-E24F-A205-14BCD988CEB2}"/>
              </a:ext>
            </a:extLst>
          </p:cNvPr>
          <p:cNvCxnSpPr/>
          <p:nvPr userDrawn="1"/>
        </p:nvCxnSpPr>
        <p:spPr>
          <a:xfrm>
            <a:off x="0" y="6280730"/>
            <a:ext cx="91440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54B2BD36-D2A8-0A46-A02A-9911A039EC0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2219" y="6529913"/>
            <a:ext cx="1371600" cy="100870"/>
          </a:xfrm>
          <a:prstGeom prst="rect">
            <a:avLst/>
          </a:prstGeom>
        </p:spPr>
      </p:pic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0A430D54-F9A0-D846-9E02-672CD710B0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86861" y="6471674"/>
            <a:ext cx="333575" cy="365125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rgbClr val="0E2C54"/>
                </a:solidFill>
              </a:defRPr>
            </a:lvl1pPr>
          </a:lstStyle>
          <a:p>
            <a:fld id="{F55E13C6-A4BF-A842-9635-B1271B30A9E0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15C26D9-7D8C-D542-9D38-ABFD792894CD}"/>
              </a:ext>
            </a:extLst>
          </p:cNvPr>
          <p:cNvCxnSpPr/>
          <p:nvPr userDrawn="1"/>
        </p:nvCxnSpPr>
        <p:spPr>
          <a:xfrm>
            <a:off x="0" y="1196826"/>
            <a:ext cx="9144000" cy="0"/>
          </a:xfrm>
          <a:prstGeom prst="line">
            <a:avLst/>
          </a:prstGeom>
          <a:ln w="635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0D3A30-2B04-EC4D-8F05-3058EDF9428D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2323162" y="6400800"/>
            <a:ext cx="4023491" cy="46782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Yale Biomedical Data Summer Course July 22</a:t>
            </a:r>
            <a:r>
              <a:rPr lang="en-US" baseline="30000" dirty="0"/>
              <a:t>nd</a:t>
            </a:r>
            <a:r>
              <a:rPr lang="en-US" dirty="0"/>
              <a:t> – 26</a:t>
            </a:r>
            <a:r>
              <a:rPr lang="en-US" baseline="30000" dirty="0"/>
              <a:t>th</a:t>
            </a:r>
            <a:r>
              <a:rPr lang="en-US" dirty="0"/>
              <a:t>, 2019</a:t>
            </a:r>
          </a:p>
        </p:txBody>
      </p:sp>
    </p:spTree>
    <p:extLst>
      <p:ext uri="{BB962C8B-B14F-4D97-AF65-F5344CB8AC3E}">
        <p14:creationId xmlns:p14="http://schemas.microsoft.com/office/powerpoint/2010/main" val="3175728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8C06E-022D-4944-AEC1-C4C18C1F52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1259" y="254294"/>
            <a:ext cx="8412480" cy="900967"/>
          </a:xfrm>
          <a:prstGeom prst="rect">
            <a:avLst/>
          </a:prstGeo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EAA46F-3B3F-1240-9262-8ADA629D97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91257" y="1600200"/>
            <a:ext cx="38862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31B092-B1B3-B646-BABF-BF3C86759A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418135" y="1600200"/>
            <a:ext cx="38862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B2E8F16-3608-C449-B4A6-F9F32791C4F5}"/>
              </a:ext>
            </a:extLst>
          </p:cNvPr>
          <p:cNvCxnSpPr/>
          <p:nvPr userDrawn="1"/>
        </p:nvCxnSpPr>
        <p:spPr>
          <a:xfrm>
            <a:off x="0" y="6280730"/>
            <a:ext cx="91440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CEFEE3CA-6CCC-6647-A935-E78444BC6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2219" y="6529913"/>
            <a:ext cx="1371600" cy="100870"/>
          </a:xfrm>
          <a:prstGeom prst="rect">
            <a:avLst/>
          </a:prstGeom>
        </p:spPr>
      </p:pic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CF629B20-AFD7-5342-B67F-88B6CCCB70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86861" y="6471674"/>
            <a:ext cx="333575" cy="365125"/>
          </a:xfrm>
          <a:prstGeom prst="rect">
            <a:avLst/>
          </a:prstGeom>
        </p:spPr>
        <p:txBody>
          <a:bodyPr/>
          <a:lstStyle/>
          <a:p>
            <a:fld id="{F55E13C6-A4BF-A842-9635-B1271B30A9E0}" type="slidenum">
              <a:rPr lang="en-US" smtClean="0"/>
              <a:t>‹#›</a:t>
            </a:fld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696652B-2CF9-3448-90CE-7DF291769957}"/>
              </a:ext>
            </a:extLst>
          </p:cNvPr>
          <p:cNvCxnSpPr/>
          <p:nvPr userDrawn="1"/>
        </p:nvCxnSpPr>
        <p:spPr>
          <a:xfrm>
            <a:off x="0" y="1196826"/>
            <a:ext cx="9144000" cy="0"/>
          </a:xfrm>
          <a:prstGeom prst="line">
            <a:avLst/>
          </a:prstGeom>
          <a:ln w="635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4036BB-84E4-3D4E-BEC6-2DD447F3673F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2322576" y="6401034"/>
            <a:ext cx="4023491" cy="467820"/>
          </a:xfrm>
          <a:prstGeom prst="rect">
            <a:avLst/>
          </a:prstGeom>
        </p:spPr>
        <p:txBody>
          <a:bodyPr/>
          <a:lstStyle/>
          <a:p>
            <a:r>
              <a:rPr lang="en-US"/>
              <a:t>Yale Biomedical Data Summer Course July 22</a:t>
            </a:r>
            <a:r>
              <a:rPr lang="en-US" baseline="30000"/>
              <a:t>nd</a:t>
            </a:r>
            <a:r>
              <a:rPr lang="en-US"/>
              <a:t> – 26</a:t>
            </a:r>
            <a:r>
              <a:rPr lang="en-US" baseline="30000"/>
              <a:t>th</a:t>
            </a:r>
            <a:r>
              <a:rPr lang="en-US"/>
              <a:t>,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13232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A857C-18E7-0244-883A-8C8054997D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1259" y="254294"/>
            <a:ext cx="8412480" cy="900967"/>
          </a:xfrm>
          <a:prstGeom prst="rect">
            <a:avLst/>
          </a:prstGeo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775F099-EBE9-6247-873B-FF6471AE8E52}"/>
              </a:ext>
            </a:extLst>
          </p:cNvPr>
          <p:cNvCxnSpPr/>
          <p:nvPr userDrawn="1"/>
        </p:nvCxnSpPr>
        <p:spPr>
          <a:xfrm>
            <a:off x="0" y="6280730"/>
            <a:ext cx="91440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E7E01E6C-4000-5C47-8E61-7745F49556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86861" y="6471674"/>
            <a:ext cx="333575" cy="365125"/>
          </a:xfrm>
          <a:prstGeom prst="rect">
            <a:avLst/>
          </a:prstGeom>
        </p:spPr>
        <p:txBody>
          <a:bodyPr/>
          <a:lstStyle/>
          <a:p>
            <a:fld id="{F55E13C6-A4BF-A842-9635-B1271B30A9E0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5428F2A-E988-5A49-B9C7-608FF640003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2219" y="6529913"/>
            <a:ext cx="1371600" cy="10087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5161749-2843-E24D-A037-5E34E43E95DC}"/>
              </a:ext>
            </a:extLst>
          </p:cNvPr>
          <p:cNvCxnSpPr/>
          <p:nvPr userDrawn="1"/>
        </p:nvCxnSpPr>
        <p:spPr>
          <a:xfrm>
            <a:off x="0" y="1196826"/>
            <a:ext cx="9144000" cy="0"/>
          </a:xfrm>
          <a:prstGeom prst="line">
            <a:avLst/>
          </a:prstGeom>
          <a:ln w="635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3C3D0DC-4D12-3544-8593-0FABD809C948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2322576" y="6400800"/>
            <a:ext cx="4023491" cy="467820"/>
          </a:xfrm>
          <a:prstGeom prst="rect">
            <a:avLst/>
          </a:prstGeom>
        </p:spPr>
        <p:txBody>
          <a:bodyPr/>
          <a:lstStyle/>
          <a:p>
            <a:r>
              <a:rPr lang="en-US"/>
              <a:t>Yale Biomedical Data Summer Course July 22</a:t>
            </a:r>
            <a:r>
              <a:rPr lang="en-US" baseline="30000"/>
              <a:t>nd</a:t>
            </a:r>
            <a:r>
              <a:rPr lang="en-US"/>
              <a:t> – 26</a:t>
            </a:r>
            <a:r>
              <a:rPr lang="en-US" baseline="30000"/>
              <a:t>th</a:t>
            </a:r>
            <a:r>
              <a:rPr lang="en-US"/>
              <a:t>,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4137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7D55AD-5FAD-C341-8028-9689BFD0BA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85ED4B-B01D-F743-9865-253B2D1017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42154D-4EED-DD48-97AC-0C5A816DBD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7E4AB6C-F901-3F4E-8E12-BC870883494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473BEC59-FA58-4440-9ADA-C97A890864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86861" y="6471674"/>
            <a:ext cx="333575" cy="365125"/>
          </a:xfrm>
          <a:prstGeom prst="rect">
            <a:avLst/>
          </a:prstGeom>
        </p:spPr>
        <p:txBody>
          <a:bodyPr/>
          <a:lstStyle/>
          <a:p>
            <a:fld id="{F55E13C6-A4BF-A842-9635-B1271B30A9E0}" type="slidenum">
              <a:rPr lang="en-US" smtClean="0"/>
              <a:t>‹#›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B9B147A-2B4D-714A-8507-DF9510A6CE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2219" y="6529913"/>
            <a:ext cx="1371600" cy="100870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5328E3C-2A2C-4B4D-A06C-59E016425A74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2322576" y="6401132"/>
            <a:ext cx="4023491" cy="467820"/>
          </a:xfrm>
          <a:prstGeom prst="rect">
            <a:avLst/>
          </a:prstGeom>
        </p:spPr>
        <p:txBody>
          <a:bodyPr/>
          <a:lstStyle/>
          <a:p>
            <a:r>
              <a:rPr lang="en-US"/>
              <a:t>Yale Biomedical Data Summer Course July 22</a:t>
            </a:r>
            <a:r>
              <a:rPr lang="en-US" baseline="30000"/>
              <a:t>nd</a:t>
            </a:r>
            <a:r>
              <a:rPr lang="en-US"/>
              <a:t> – 26</a:t>
            </a:r>
            <a:r>
              <a:rPr lang="en-US" baseline="30000"/>
              <a:t>th</a:t>
            </a:r>
            <a:r>
              <a:rPr lang="en-US"/>
              <a:t>,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49964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A3C64DCB-1E8D-5242-9756-E2B31FD620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86861" y="6471674"/>
            <a:ext cx="333575" cy="365125"/>
          </a:xfrm>
          <a:prstGeom prst="rect">
            <a:avLst/>
          </a:prstGeom>
        </p:spPr>
        <p:txBody>
          <a:bodyPr/>
          <a:lstStyle/>
          <a:p>
            <a:fld id="{F55E13C6-A4BF-A842-9635-B1271B30A9E0}" type="slidenum">
              <a:rPr lang="en-US" smtClean="0"/>
              <a:t>‹#›</a:t>
            </a:fld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6EB88B7-C152-AF4C-9CD0-AE23835C3A44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2312276" y="6390180"/>
            <a:ext cx="4023491" cy="467820"/>
          </a:xfrm>
          <a:prstGeom prst="rect">
            <a:avLst/>
          </a:prstGeom>
        </p:spPr>
        <p:txBody>
          <a:bodyPr/>
          <a:lstStyle/>
          <a:p>
            <a:r>
              <a:rPr lang="en-US"/>
              <a:t>Yale Biomedical Data Summer Course July 22</a:t>
            </a:r>
            <a:r>
              <a:rPr lang="en-US" baseline="30000"/>
              <a:t>nd</a:t>
            </a:r>
            <a:r>
              <a:rPr lang="en-US"/>
              <a:t> – 26</a:t>
            </a:r>
            <a:r>
              <a:rPr lang="en-US" baseline="30000"/>
              <a:t>th</a:t>
            </a:r>
            <a:r>
              <a:rPr lang="en-US"/>
              <a:t>,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73442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DC1C57-F399-7548-BF40-BA9C78574C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5FBF8DB-A7AA-A142-AF13-A5B25B3F3C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E1BCC4-6629-D14A-8748-803ED1CC73CC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2322576" y="6400800"/>
            <a:ext cx="4023491" cy="467820"/>
          </a:xfrm>
          <a:prstGeom prst="rect">
            <a:avLst/>
          </a:prstGeom>
        </p:spPr>
        <p:txBody>
          <a:bodyPr/>
          <a:lstStyle/>
          <a:p>
            <a:r>
              <a:rPr lang="en-US"/>
              <a:t>Yale Biomedical Data Summer Course July 22</a:t>
            </a:r>
            <a:r>
              <a:rPr lang="en-US" baseline="30000"/>
              <a:t>nd</a:t>
            </a:r>
            <a:r>
              <a:rPr lang="en-US"/>
              <a:t> – 26</a:t>
            </a:r>
            <a:r>
              <a:rPr lang="en-US" baseline="30000"/>
              <a:t>th</a:t>
            </a:r>
            <a:r>
              <a:rPr lang="en-US"/>
              <a:t>,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10060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A3C64DCB-1E8D-5242-9756-E2B31FD620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86861" y="6471674"/>
            <a:ext cx="333575" cy="365125"/>
          </a:xfrm>
          <a:prstGeom prst="rect">
            <a:avLst/>
          </a:prstGeom>
        </p:spPr>
        <p:txBody>
          <a:bodyPr/>
          <a:lstStyle/>
          <a:p>
            <a:fld id="{F55E13C6-A4BF-A842-9635-B1271B30A9E0}" type="slidenum">
              <a:rPr lang="en-US" smtClean="0"/>
              <a:t>‹#›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D71EC2D-C041-C442-9657-3D51E3D06F3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2219" y="6529913"/>
            <a:ext cx="1371600" cy="10087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BDFBE1E-420E-CA43-B55C-90CF7C33A5A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2322576" y="6400800"/>
            <a:ext cx="4023491" cy="467820"/>
          </a:xfrm>
          <a:prstGeom prst="rect">
            <a:avLst/>
          </a:prstGeom>
        </p:spPr>
        <p:txBody>
          <a:bodyPr/>
          <a:lstStyle/>
          <a:p>
            <a:r>
              <a:rPr lang="en-US"/>
              <a:t>Yale Biomedical Data Summer Course July 22</a:t>
            </a:r>
            <a:r>
              <a:rPr lang="en-US" baseline="30000"/>
              <a:t>nd</a:t>
            </a:r>
            <a:r>
              <a:rPr lang="en-US"/>
              <a:t> – 26</a:t>
            </a:r>
            <a:r>
              <a:rPr lang="en-US" baseline="30000"/>
              <a:t>th</a:t>
            </a:r>
            <a:r>
              <a:rPr lang="en-US"/>
              <a:t>,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60575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gif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39803150-FB47-6C4F-A4DD-C868B315CC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86861" y="6471674"/>
            <a:ext cx="333575" cy="365125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rgbClr val="0E2C54"/>
                </a:solidFill>
              </a:defRPr>
            </a:lvl1pPr>
          </a:lstStyle>
          <a:p>
            <a:fld id="{F55E13C6-A4BF-A842-9635-B1271B30A9E0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5812A18-B0F9-8B49-9140-669204B071B9}"/>
              </a:ext>
            </a:extLst>
          </p:cNvPr>
          <p:cNvCxnSpPr/>
          <p:nvPr userDrawn="1"/>
        </p:nvCxnSpPr>
        <p:spPr>
          <a:xfrm>
            <a:off x="0" y="6280730"/>
            <a:ext cx="91440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5C958304-574E-CC4D-A7C8-0CDCD29D098E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2219" y="6529913"/>
            <a:ext cx="1371600" cy="100870"/>
          </a:xfrm>
          <a:prstGeom prst="rect">
            <a:avLst/>
          </a:prstGeom>
        </p:spPr>
      </p:pic>
      <p:sp>
        <p:nvSpPr>
          <p:cNvPr id="21" name="Footer Placeholder 3">
            <a:extLst>
              <a:ext uri="{FF2B5EF4-FFF2-40B4-BE49-F238E27FC236}">
                <a16:creationId xmlns:a16="http://schemas.microsoft.com/office/drawing/2014/main" id="{64CE7578-6056-0D47-9E5A-4469AB4B8F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323161" y="6396873"/>
            <a:ext cx="4023491" cy="467820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rgbClr val="0E2C54"/>
                </a:solidFill>
                <a:latin typeface="Baskerville" panose="02020502070401020303" pitchFamily="18" charset="0"/>
                <a:ea typeface="Baskerville" panose="02020502070401020303" pitchFamily="18" charset="0"/>
              </a:defRPr>
            </a:lvl1pPr>
          </a:lstStyle>
          <a:p>
            <a:r>
              <a:rPr lang="en-US" dirty="0"/>
              <a:t>Yale Biomedical Data Summer Course July 22</a:t>
            </a:r>
            <a:r>
              <a:rPr lang="en-US" baseline="30000" dirty="0"/>
              <a:t>nd</a:t>
            </a:r>
            <a:r>
              <a:rPr lang="en-US" dirty="0"/>
              <a:t> – 26</a:t>
            </a:r>
            <a:r>
              <a:rPr lang="en-US" baseline="30000" dirty="0"/>
              <a:t>th</a:t>
            </a:r>
            <a:r>
              <a:rPr lang="en-US" dirty="0"/>
              <a:t>, 2019</a:t>
            </a:r>
          </a:p>
        </p:txBody>
      </p:sp>
    </p:spTree>
    <p:extLst>
      <p:ext uri="{BB962C8B-B14F-4D97-AF65-F5344CB8AC3E}">
        <p14:creationId xmlns:p14="http://schemas.microsoft.com/office/powerpoint/2010/main" val="8684865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6" r:id="rId2"/>
    <p:sldLayoutId id="2147483652" r:id="rId3"/>
    <p:sldLayoutId id="2147483654" r:id="rId4"/>
    <p:sldLayoutId id="2147483653" r:id="rId5"/>
    <p:sldLayoutId id="2147483655" r:id="rId6"/>
    <p:sldLayoutId id="2147483649" r:id="rId7"/>
    <p:sldLayoutId id="2147483657" r:id="rId8"/>
  </p:sldLayoutIdLst>
  <p:hf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SzPct val="60000"/>
        <a:buFont typeface="LucidaGrande"/>
        <a:buChar char="○"/>
        <a:defRPr sz="18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CambriaMath"/>
        <a:buChar char="⎯"/>
        <a:defRPr sz="14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bioinformatics.babraham.ac.uk/projects/fastqc/" TargetMode="External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i.org/10.14806/ej.17.1.200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creativecommons.org/licenses/by/2.0)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nam05.safelinks.protection.outlook.com/?url=https://www.drive5.com/usearch/manual/fastq_files.html&amp;data=02|01|prashant.emani@yale.edu|277e2ac6183c4e43225408d7107af0c1|dd8cbebb21394df8b4114e3e87abeb5c|0|0|636995992521628397&amp;sdata=I26UVZby0ZMPvaUeTB+PCKM2cUf+OZxKeMY8EweGkUU=&amp;reserved=0" TargetMode="External"/><Relationship Id="rId2" Type="http://schemas.openxmlformats.org/officeDocument/2006/relationships/hyperlink" Target="https://nam05.safelinks.protection.outlook.com/?url=http://drive5.com&amp;data=02|01|prashant.emani@yale.edu|277e2ac6183c4e43225408d7107af0c1|dd8cbebb21394df8b4114e3e87abeb5c|0|0|636995992521628397&amp;sdata=BAENBgPrNwuCLOoYDIncJyfY2qbUrKTIHXgsFTbk6Vk=&amp;reserved=0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www.illumina.com/Documents/products/datasheets/datasheet_chip_sequence.pdf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045FAE-11ED-7D44-A8E1-97710C41A2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9745" y="3086095"/>
            <a:ext cx="7640707" cy="821065"/>
          </a:xfrm>
        </p:spPr>
        <p:txBody>
          <a:bodyPr>
            <a:normAutofit/>
          </a:bodyPr>
          <a:lstStyle/>
          <a:p>
            <a:pPr algn="l"/>
            <a:r>
              <a:rPr lang="en-US" sz="2600" b="1" dirty="0"/>
              <a:t>Bioinformatics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933157-086B-DD43-8FAC-2C35FA0AB8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9745" y="3976216"/>
            <a:ext cx="7650646" cy="1241822"/>
          </a:xfrm>
        </p:spPr>
        <p:txBody>
          <a:bodyPr>
            <a:normAutofit fontScale="70000" lnSpcReduction="20000"/>
          </a:bodyPr>
          <a:lstStyle/>
          <a:p>
            <a:pPr algn="l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Lecturers:</a:t>
            </a:r>
          </a:p>
          <a:p>
            <a:pPr algn="l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Jonathan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Warrell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l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Prashant Emani</a:t>
            </a:r>
          </a:p>
          <a:p>
            <a:pPr algn="l"/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l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Slides designed by: Prashant Emani, Jonathan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Warrell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Declan Clarke</a:t>
            </a:r>
          </a:p>
          <a:p>
            <a:pPr algn="l"/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D47C9BE-394D-A644-B2EE-455C1AC024EB}"/>
              </a:ext>
            </a:extLst>
          </p:cNvPr>
          <p:cNvSpPr txBox="1">
            <a:spLocks/>
          </p:cNvSpPr>
          <p:nvPr/>
        </p:nvSpPr>
        <p:spPr>
          <a:xfrm>
            <a:off x="5495191" y="5465164"/>
            <a:ext cx="2535625" cy="292608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800" dirty="0"/>
              <a:t>Date: June 11</a:t>
            </a:r>
            <a:r>
              <a:rPr lang="en-US" sz="1800" baseline="30000" dirty="0"/>
              <a:t>th</a:t>
            </a:r>
            <a:r>
              <a:rPr lang="en-US" sz="1800" dirty="0"/>
              <a:t>, 2020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C23B23-7EDE-B441-B847-61D6C9B25B56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dirty="0"/>
              <a:t>Yale Biomedical Data Summer Course June 8</a:t>
            </a:r>
            <a:r>
              <a:rPr lang="en-US" baseline="30000" dirty="0"/>
              <a:t>th</a:t>
            </a:r>
            <a:r>
              <a:rPr lang="en-US" dirty="0"/>
              <a:t> – 12</a:t>
            </a:r>
            <a:r>
              <a:rPr lang="en-US" baseline="30000" dirty="0"/>
              <a:t>th</a:t>
            </a:r>
            <a:r>
              <a:rPr lang="en-US" dirty="0"/>
              <a:t>, 2020</a:t>
            </a:r>
          </a:p>
        </p:txBody>
      </p:sp>
    </p:spTree>
    <p:extLst>
      <p:ext uri="{BB962C8B-B14F-4D97-AF65-F5344CB8AC3E}">
        <p14:creationId xmlns:p14="http://schemas.microsoft.com/office/powerpoint/2010/main" val="40835086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3204F3-47F9-6E4C-B5F9-5A87A07BC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Genotype to Phenotype Hierarchy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2CFD21-FC4C-CB4B-8447-B503811DD0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E13C6-A4BF-A842-9635-B1271B30A9E0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A75028-C0D2-2E49-8D4A-9B5D87A53A03}"/>
              </a:ext>
            </a:extLst>
          </p:cNvPr>
          <p:cNvSpPr txBox="1"/>
          <p:nvPr/>
        </p:nvSpPr>
        <p:spPr>
          <a:xfrm>
            <a:off x="553648" y="4995369"/>
            <a:ext cx="1181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Genetics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DC1EDE-D608-F241-8E33-88AEFBE8997D}"/>
              </a:ext>
            </a:extLst>
          </p:cNvPr>
          <p:cNvSpPr txBox="1"/>
          <p:nvPr/>
        </p:nvSpPr>
        <p:spPr>
          <a:xfrm>
            <a:off x="3579876" y="4995369"/>
            <a:ext cx="1314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Genomics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522BE8F-9429-C343-9632-47D7C31032B0}"/>
              </a:ext>
            </a:extLst>
          </p:cNvPr>
          <p:cNvSpPr txBox="1"/>
          <p:nvPr/>
        </p:nvSpPr>
        <p:spPr>
          <a:xfrm>
            <a:off x="7346334" y="4995369"/>
            <a:ext cx="1003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Clinical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79F30F3-4717-8A40-B855-58EBC6170135}"/>
              </a:ext>
            </a:extLst>
          </p:cNvPr>
          <p:cNvSpPr txBox="1"/>
          <p:nvPr/>
        </p:nvSpPr>
        <p:spPr>
          <a:xfrm>
            <a:off x="-43531" y="5603462"/>
            <a:ext cx="11573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u="sng" dirty="0"/>
              <a:t>Image sources: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E181E45-80B9-C949-A41A-9D56D839FFD6}"/>
              </a:ext>
            </a:extLst>
          </p:cNvPr>
          <p:cNvSpPr/>
          <p:nvPr/>
        </p:nvSpPr>
        <p:spPr>
          <a:xfrm>
            <a:off x="-43531" y="5916195"/>
            <a:ext cx="325032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200" dirty="0" err="1">
                <a:solidFill>
                  <a:srgbClr val="000000"/>
                </a:solidFill>
              </a:rPr>
              <a:t>Shendure</a:t>
            </a:r>
            <a:r>
              <a:rPr lang="en-US" sz="1200" dirty="0">
                <a:solidFill>
                  <a:srgbClr val="000000"/>
                </a:solidFill>
              </a:rPr>
              <a:t> et al. </a:t>
            </a:r>
            <a:r>
              <a:rPr lang="en-US" sz="1200" b="1" dirty="0">
                <a:solidFill>
                  <a:srgbClr val="000000"/>
                </a:solidFill>
              </a:rPr>
              <a:t>2017</a:t>
            </a:r>
            <a:r>
              <a:rPr lang="en-US" sz="1200" dirty="0">
                <a:solidFill>
                  <a:srgbClr val="000000"/>
                </a:solidFill>
              </a:rPr>
              <a:t>, </a:t>
            </a:r>
            <a:r>
              <a:rPr lang="en-US" sz="1200" i="1" dirty="0">
                <a:solidFill>
                  <a:srgbClr val="000000"/>
                </a:solidFill>
              </a:rPr>
              <a:t>Nat. Rev. </a:t>
            </a:r>
            <a:r>
              <a:rPr lang="en-US" sz="1200" dirty="0">
                <a:solidFill>
                  <a:srgbClr val="000000"/>
                </a:solidFill>
              </a:rPr>
              <a:t>550, P. 345-353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3BD593B-9733-4B4A-923A-E14B903119FD}"/>
              </a:ext>
            </a:extLst>
          </p:cNvPr>
          <p:cNvSpPr/>
          <p:nvPr/>
        </p:nvSpPr>
        <p:spPr>
          <a:xfrm>
            <a:off x="2774334" y="5662605"/>
            <a:ext cx="341963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200" dirty="0">
                <a:solidFill>
                  <a:srgbClr val="000000"/>
                </a:solidFill>
              </a:rPr>
              <a:t>Orphanides and </a:t>
            </a:r>
            <a:r>
              <a:rPr lang="en-US" sz="1200" dirty="0" err="1">
                <a:solidFill>
                  <a:srgbClr val="000000"/>
                </a:solidFill>
              </a:rPr>
              <a:t>Reinberg</a:t>
            </a:r>
            <a:r>
              <a:rPr lang="en-US" sz="1200" dirty="0">
                <a:solidFill>
                  <a:srgbClr val="000000"/>
                </a:solidFill>
              </a:rPr>
              <a:t> </a:t>
            </a:r>
            <a:r>
              <a:rPr lang="en-US" sz="1200" b="1" dirty="0">
                <a:solidFill>
                  <a:srgbClr val="000000"/>
                </a:solidFill>
              </a:rPr>
              <a:t>2002</a:t>
            </a:r>
            <a:r>
              <a:rPr lang="en-US" sz="1200" dirty="0">
                <a:solidFill>
                  <a:srgbClr val="000000"/>
                </a:solidFill>
              </a:rPr>
              <a:t>, </a:t>
            </a:r>
            <a:r>
              <a:rPr lang="en-US" sz="1200" i="1" dirty="0">
                <a:solidFill>
                  <a:srgbClr val="000000"/>
                </a:solidFill>
              </a:rPr>
              <a:t>Cell 108</a:t>
            </a:r>
            <a:r>
              <a:rPr lang="en-US" sz="1200" dirty="0">
                <a:solidFill>
                  <a:srgbClr val="000000"/>
                </a:solidFill>
              </a:rPr>
              <a:t>, P. 439-451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13EBB9D-642B-A544-9B98-214E8B93B261}"/>
              </a:ext>
            </a:extLst>
          </p:cNvPr>
          <p:cNvSpPr/>
          <p:nvPr/>
        </p:nvSpPr>
        <p:spPr>
          <a:xfrm>
            <a:off x="5937209" y="5927901"/>
            <a:ext cx="320679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200" dirty="0" err="1">
                <a:solidFill>
                  <a:srgbClr val="000000"/>
                </a:solidFill>
              </a:rPr>
              <a:t>GTEx</a:t>
            </a:r>
            <a:r>
              <a:rPr lang="en-US" sz="1200" dirty="0">
                <a:solidFill>
                  <a:srgbClr val="000000"/>
                </a:solidFill>
              </a:rPr>
              <a:t> Consortium </a:t>
            </a:r>
            <a:r>
              <a:rPr lang="en-US" sz="1200" b="1" dirty="0">
                <a:solidFill>
                  <a:srgbClr val="000000"/>
                </a:solidFill>
              </a:rPr>
              <a:t>2017</a:t>
            </a:r>
            <a:r>
              <a:rPr lang="en-US" sz="1200" dirty="0">
                <a:solidFill>
                  <a:srgbClr val="000000"/>
                </a:solidFill>
              </a:rPr>
              <a:t>, </a:t>
            </a:r>
            <a:r>
              <a:rPr lang="en-US" sz="1200" i="1" dirty="0">
                <a:solidFill>
                  <a:srgbClr val="000000"/>
                </a:solidFill>
              </a:rPr>
              <a:t>Nature </a:t>
            </a:r>
            <a:r>
              <a:rPr lang="en-US" sz="1200" dirty="0">
                <a:solidFill>
                  <a:srgbClr val="000000"/>
                </a:solidFill>
              </a:rPr>
              <a:t>550, P. 204-213</a:t>
            </a:r>
          </a:p>
        </p:txBody>
      </p:sp>
      <p:sp>
        <p:nvSpPr>
          <p:cNvPr id="16" name="Footer Placeholder 3">
            <a:extLst>
              <a:ext uri="{FF2B5EF4-FFF2-40B4-BE49-F238E27FC236}">
                <a16:creationId xmlns:a16="http://schemas.microsoft.com/office/drawing/2014/main" id="{528940D0-43E7-104D-ADA1-07BFF7E8EE8B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2322576" y="6400800"/>
            <a:ext cx="4023491" cy="467820"/>
          </a:xfrm>
        </p:spPr>
        <p:txBody>
          <a:bodyPr/>
          <a:lstStyle/>
          <a:p>
            <a:r>
              <a:rPr lang="en-US" dirty="0"/>
              <a:t>Yale Biomedical Data Summer Course June 8</a:t>
            </a:r>
            <a:r>
              <a:rPr lang="en-US" baseline="30000" dirty="0"/>
              <a:t>th</a:t>
            </a:r>
            <a:r>
              <a:rPr lang="en-US" dirty="0"/>
              <a:t> – 12</a:t>
            </a:r>
            <a:r>
              <a:rPr lang="en-US" baseline="30000" dirty="0"/>
              <a:t>th</a:t>
            </a:r>
            <a:r>
              <a:rPr lang="en-US" dirty="0"/>
              <a:t>, 2020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4A79A1-CD7E-9E42-A451-CA539D67C1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78000"/>
            <a:ext cx="9144000" cy="330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5771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6F74B-66CA-C241-85BF-CCC45CC8C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RNA-Seq for gene expression quantification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FD72F6-0769-C54A-88E1-6729A0F7A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E13C6-A4BF-A842-9635-B1271B30A9E0}" type="slidenum">
              <a:rPr lang="en-US" smtClean="0"/>
              <a:t>10</a:t>
            </a:fld>
            <a:endParaRPr lang="en-US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1873CDD9-A882-7344-9932-10DD030B4BAC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2322576" y="6400800"/>
            <a:ext cx="4023491" cy="467820"/>
          </a:xfrm>
        </p:spPr>
        <p:txBody>
          <a:bodyPr/>
          <a:lstStyle/>
          <a:p>
            <a:r>
              <a:rPr lang="en-US" dirty="0"/>
              <a:t>Yale Biomedical Data Summer Course June 8</a:t>
            </a:r>
            <a:r>
              <a:rPr lang="en-US" baseline="30000" dirty="0"/>
              <a:t>th</a:t>
            </a:r>
            <a:r>
              <a:rPr lang="en-US" dirty="0"/>
              <a:t> – 12</a:t>
            </a:r>
            <a:r>
              <a:rPr lang="en-US" baseline="30000" dirty="0"/>
              <a:t>th</a:t>
            </a:r>
            <a:r>
              <a:rPr lang="en-US" dirty="0"/>
              <a:t>, 2020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E9D9254F-C82B-D243-B10B-8185DC7B5C0E}"/>
              </a:ext>
            </a:extLst>
          </p:cNvPr>
          <p:cNvSpPr>
            <a:spLocks noChangeAspect="1"/>
          </p:cNvSpPr>
          <p:nvPr/>
        </p:nvSpPr>
        <p:spPr>
          <a:xfrm>
            <a:off x="5621197" y="1298948"/>
            <a:ext cx="1604628" cy="4704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Library preparation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B13AB2C-EFAA-D44C-BEA2-2294C2B94CCA}"/>
              </a:ext>
            </a:extLst>
          </p:cNvPr>
          <p:cNvCxnSpPr>
            <a:cxnSpLocks noChangeAspect="1"/>
            <a:stCxn id="4" idx="2"/>
            <a:endCxn id="12" idx="0"/>
          </p:cNvCxnSpPr>
          <p:nvPr/>
        </p:nvCxnSpPr>
        <p:spPr>
          <a:xfrm>
            <a:off x="6423511" y="1769368"/>
            <a:ext cx="0" cy="387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D3C6859E-F9F4-9543-97DB-CDBDD8EB032F}"/>
              </a:ext>
            </a:extLst>
          </p:cNvPr>
          <p:cNvSpPr>
            <a:spLocks noChangeAspect="1"/>
          </p:cNvSpPr>
          <p:nvPr/>
        </p:nvSpPr>
        <p:spPr>
          <a:xfrm>
            <a:off x="5621197" y="2156844"/>
            <a:ext cx="1604628" cy="4704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Sequencing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CFF5F52-CC3B-C74B-8407-5BF8A1027A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322" y="1713549"/>
            <a:ext cx="4339643" cy="4400550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033B322-D0F4-A648-A9CC-31628F06826C}"/>
              </a:ext>
            </a:extLst>
          </p:cNvPr>
          <p:cNvCxnSpPr>
            <a:cxnSpLocks noChangeAspect="1"/>
          </p:cNvCxnSpPr>
          <p:nvPr/>
        </p:nvCxnSpPr>
        <p:spPr>
          <a:xfrm>
            <a:off x="6435336" y="2627264"/>
            <a:ext cx="0" cy="3338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4A3EDD50-E495-6549-8290-1C8A649125C1}"/>
              </a:ext>
            </a:extLst>
          </p:cNvPr>
          <p:cNvSpPr>
            <a:spLocks noChangeAspect="1"/>
          </p:cNvSpPr>
          <p:nvPr/>
        </p:nvSpPr>
        <p:spPr>
          <a:xfrm>
            <a:off x="5621197" y="2958580"/>
            <a:ext cx="1604628" cy="4704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Raw Read QC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03F85F0-E2A8-0A4F-B0A0-98594474EEE9}"/>
              </a:ext>
            </a:extLst>
          </p:cNvPr>
          <p:cNvCxnSpPr>
            <a:cxnSpLocks noChangeAspect="1"/>
          </p:cNvCxnSpPr>
          <p:nvPr/>
        </p:nvCxnSpPr>
        <p:spPr>
          <a:xfrm>
            <a:off x="6439112" y="3429000"/>
            <a:ext cx="0" cy="3338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9B669E90-8786-CC47-A331-E6DDF77FD99A}"/>
              </a:ext>
            </a:extLst>
          </p:cNvPr>
          <p:cNvSpPr>
            <a:spLocks noChangeAspect="1"/>
          </p:cNvSpPr>
          <p:nvPr/>
        </p:nvSpPr>
        <p:spPr>
          <a:xfrm>
            <a:off x="5621197" y="3770608"/>
            <a:ext cx="1604628" cy="4704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Mapping to genome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E83196D-1F73-D241-9329-E0A38A58F34C}"/>
              </a:ext>
            </a:extLst>
          </p:cNvPr>
          <p:cNvSpPr/>
          <p:nvPr/>
        </p:nvSpPr>
        <p:spPr>
          <a:xfrm>
            <a:off x="0" y="1512836"/>
            <a:ext cx="4925368" cy="236859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4A1A1193-5668-C942-96FE-86E1A1CF75D9}"/>
              </a:ext>
            </a:extLst>
          </p:cNvPr>
          <p:cNvSpPr>
            <a:spLocks noChangeAspect="1"/>
          </p:cNvSpPr>
          <p:nvPr/>
        </p:nvSpPr>
        <p:spPr>
          <a:xfrm>
            <a:off x="5633022" y="4556187"/>
            <a:ext cx="1604628" cy="4704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Mapped Read QC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A7ADF89-0E9C-7046-A93D-1C6CB4D7BC8F}"/>
              </a:ext>
            </a:extLst>
          </p:cNvPr>
          <p:cNvCxnSpPr>
            <a:cxnSpLocks noChangeAspect="1"/>
          </p:cNvCxnSpPr>
          <p:nvPr/>
        </p:nvCxnSpPr>
        <p:spPr>
          <a:xfrm>
            <a:off x="6423511" y="4241028"/>
            <a:ext cx="0" cy="3338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760592CC-A3C6-C843-943F-C0CD5E529F7E}"/>
              </a:ext>
            </a:extLst>
          </p:cNvPr>
          <p:cNvSpPr>
            <a:spLocks noChangeAspect="1"/>
          </p:cNvSpPr>
          <p:nvPr/>
        </p:nvSpPr>
        <p:spPr>
          <a:xfrm>
            <a:off x="5107335" y="5368215"/>
            <a:ext cx="2679652" cy="78557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Peak calling and Gene/Transcript Counting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62037E3-4F4B-D848-B0F3-F25369607CD0}"/>
              </a:ext>
            </a:extLst>
          </p:cNvPr>
          <p:cNvCxnSpPr>
            <a:cxnSpLocks noChangeAspect="1"/>
          </p:cNvCxnSpPr>
          <p:nvPr/>
        </p:nvCxnSpPr>
        <p:spPr>
          <a:xfrm>
            <a:off x="6447161" y="5026607"/>
            <a:ext cx="0" cy="3338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4909979-955B-EE41-B3B5-0539F6F804D4}"/>
              </a:ext>
            </a:extLst>
          </p:cNvPr>
          <p:cNvCxnSpPr>
            <a:stCxn id="10" idx="7"/>
            <a:endCxn id="4" idx="1"/>
          </p:cNvCxnSpPr>
          <p:nvPr/>
        </p:nvCxnSpPr>
        <p:spPr>
          <a:xfrm flipV="1">
            <a:off x="4204065" y="1534158"/>
            <a:ext cx="1417132" cy="32555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50522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00" t="38427" r="1786" b="31493"/>
          <a:stretch/>
        </p:blipFill>
        <p:spPr>
          <a:xfrm>
            <a:off x="45440" y="4412988"/>
            <a:ext cx="9052498" cy="18375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966F74B-66CA-C241-85BF-CCC45CC8C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Next-generation sequencing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0A6444-DB30-174A-9505-096B2F5D30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86860" y="1317172"/>
            <a:ext cx="8593853" cy="4811485"/>
          </a:xfrm>
        </p:spPr>
        <p:txBody>
          <a:bodyPr>
            <a:normAutofit/>
          </a:bodyPr>
          <a:lstStyle/>
          <a:p>
            <a:pPr marL="342900" lvl="0" indent="-342900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Examples of amplification strategies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FD72F6-0769-C54A-88E1-6729A0F7A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E13C6-A4BF-A842-9635-B1271B30A9E0}" type="slidenum">
              <a:rPr lang="en-US" smtClean="0"/>
              <a:t>11</a:t>
            </a:fld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1744661" y="1624197"/>
            <a:ext cx="4924363" cy="2894376"/>
            <a:chOff x="1269076" y="1865376"/>
            <a:chExt cx="6575507" cy="386486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333" t="16666" r="9067" b="8454"/>
            <a:stretch/>
          </p:blipFill>
          <p:spPr>
            <a:xfrm>
              <a:off x="1269076" y="1958993"/>
              <a:ext cx="6575507" cy="3771247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1281268" y="1865376"/>
              <a:ext cx="291500" cy="3291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Rectangle 5"/>
          <p:cNvSpPr/>
          <p:nvPr/>
        </p:nvSpPr>
        <p:spPr>
          <a:xfrm>
            <a:off x="5182708" y="3460386"/>
            <a:ext cx="13869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i="1" dirty="0" err="1"/>
              <a:t>Metzker</a:t>
            </a:r>
            <a:r>
              <a:rPr lang="en-US" sz="1100" i="1" dirty="0"/>
              <a:t>, NRG (2010)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607724" y="6044347"/>
            <a:ext cx="142859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i="1" dirty="0"/>
              <a:t>Goodwin, NRG </a:t>
            </a:r>
            <a:r>
              <a:rPr lang="en-US" sz="1100" i="1"/>
              <a:t>(2016)</a:t>
            </a:r>
            <a:endParaRPr lang="en-US" sz="1100" i="1" dirty="0"/>
          </a:p>
        </p:txBody>
      </p:sp>
      <p:sp>
        <p:nvSpPr>
          <p:cNvPr id="12" name="Footer Placeholder 3">
            <a:extLst>
              <a:ext uri="{FF2B5EF4-FFF2-40B4-BE49-F238E27FC236}">
                <a16:creationId xmlns:a16="http://schemas.microsoft.com/office/drawing/2014/main" id="{1F64946A-773E-594A-934C-B8872E54544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2322576" y="6400800"/>
            <a:ext cx="4023491" cy="467820"/>
          </a:xfrm>
        </p:spPr>
        <p:txBody>
          <a:bodyPr/>
          <a:lstStyle/>
          <a:p>
            <a:r>
              <a:rPr lang="en-US" dirty="0"/>
              <a:t>Yale Biomedical Data Summer Course June 8</a:t>
            </a:r>
            <a:r>
              <a:rPr lang="en-US" baseline="30000" dirty="0"/>
              <a:t>th</a:t>
            </a:r>
            <a:r>
              <a:rPr lang="en-US" dirty="0"/>
              <a:t> – 12</a:t>
            </a:r>
            <a:r>
              <a:rPr lang="en-US" baseline="30000" dirty="0"/>
              <a:t>th</a:t>
            </a:r>
            <a:r>
              <a:rPr lang="en-US" dirty="0"/>
              <a:t>, 2020</a:t>
            </a:r>
          </a:p>
        </p:txBody>
      </p:sp>
    </p:spTree>
    <p:extLst>
      <p:ext uri="{BB962C8B-B14F-4D97-AF65-F5344CB8AC3E}">
        <p14:creationId xmlns:p14="http://schemas.microsoft.com/office/powerpoint/2010/main" val="1779663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6F74B-66CA-C241-85BF-CCC45CC8C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Next-generation sequencing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FD72F6-0769-C54A-88E1-6729A0F7A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E13C6-A4BF-A842-9635-B1271B30A9E0}" type="slidenum">
              <a:rPr lang="en-US" smtClean="0"/>
              <a:t>12</a:t>
            </a:fld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>
            <a:off x="-27926" y="1792225"/>
            <a:ext cx="2603808" cy="4345446"/>
            <a:chOff x="6242304" y="1427404"/>
            <a:chExt cx="2738409" cy="4570079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867" t="13048" r="43067" b="7352"/>
            <a:stretch/>
          </p:blipFill>
          <p:spPr>
            <a:xfrm>
              <a:off x="6322857" y="1448344"/>
              <a:ext cx="2657856" cy="4549139"/>
            </a:xfrm>
            <a:prstGeom prst="rect">
              <a:avLst/>
            </a:prstGeom>
          </p:spPr>
        </p:pic>
        <p:sp>
          <p:nvSpPr>
            <p:cNvPr id="12" name="Rectangle 11"/>
            <p:cNvSpPr/>
            <p:nvPr/>
          </p:nvSpPr>
          <p:spPr>
            <a:xfrm>
              <a:off x="6242304" y="1427404"/>
              <a:ext cx="512064" cy="35835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6346652" y="2523744"/>
              <a:ext cx="1017315" cy="21640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0A6444-DB30-174A-9505-096B2F5D30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86860" y="1317172"/>
            <a:ext cx="8593853" cy="4811485"/>
          </a:xfrm>
        </p:spPr>
        <p:txBody>
          <a:bodyPr>
            <a:normAutofit/>
          </a:bodyPr>
          <a:lstStyle/>
          <a:p>
            <a:pPr marL="342900" lvl="0" indent="-342900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/>
              <a:t>Reversible terminators and fluorescence detection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79" t="13048" r="51067" b="5057"/>
          <a:stretch/>
        </p:blipFill>
        <p:spPr>
          <a:xfrm>
            <a:off x="2695540" y="1670304"/>
            <a:ext cx="3622570" cy="451641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53648" y="6024305"/>
            <a:ext cx="13869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i="1" dirty="0" err="1"/>
              <a:t>Metzker</a:t>
            </a:r>
            <a:r>
              <a:rPr lang="en-US" sz="1100" i="1" dirty="0"/>
              <a:t>, NRG (2010)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44" t="55887" r="47450" b="29424"/>
          <a:stretch/>
        </p:blipFill>
        <p:spPr>
          <a:xfrm rot="5400000">
            <a:off x="4878199" y="3296121"/>
            <a:ext cx="4710520" cy="95455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82" t="70142" r="70964" b="19831"/>
          <a:stretch/>
        </p:blipFill>
        <p:spPr>
          <a:xfrm>
            <a:off x="7703691" y="1540056"/>
            <a:ext cx="1241513" cy="822959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7805877" y="2501921"/>
            <a:ext cx="925253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Left:</a:t>
            </a:r>
          </a:p>
          <a:p>
            <a:r>
              <a:rPr lang="en-US" dirty="0"/>
              <a:t>CCCCCC</a:t>
            </a:r>
          </a:p>
          <a:p>
            <a:endParaRPr lang="en-US" dirty="0"/>
          </a:p>
          <a:p>
            <a:r>
              <a:rPr lang="en-US" dirty="0"/>
              <a:t>Right:</a:t>
            </a:r>
          </a:p>
          <a:p>
            <a:r>
              <a:rPr lang="en-US" dirty="0"/>
              <a:t>CATCGT</a:t>
            </a:r>
          </a:p>
        </p:txBody>
      </p:sp>
      <p:sp>
        <p:nvSpPr>
          <p:cNvPr id="19" name="Footer Placeholder 3">
            <a:extLst>
              <a:ext uri="{FF2B5EF4-FFF2-40B4-BE49-F238E27FC236}">
                <a16:creationId xmlns:a16="http://schemas.microsoft.com/office/drawing/2014/main" id="{445FC3F2-F9B1-F647-BDF6-79D1B15ED55C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2322576" y="6400800"/>
            <a:ext cx="4023491" cy="467820"/>
          </a:xfrm>
        </p:spPr>
        <p:txBody>
          <a:bodyPr/>
          <a:lstStyle/>
          <a:p>
            <a:r>
              <a:rPr lang="en-US" dirty="0"/>
              <a:t>Yale Biomedical Data Summer Course June 8</a:t>
            </a:r>
            <a:r>
              <a:rPr lang="en-US" baseline="30000" dirty="0"/>
              <a:t>th</a:t>
            </a:r>
            <a:r>
              <a:rPr lang="en-US" dirty="0"/>
              <a:t> – 12</a:t>
            </a:r>
            <a:r>
              <a:rPr lang="en-US" baseline="30000" dirty="0"/>
              <a:t>th</a:t>
            </a:r>
            <a:r>
              <a:rPr lang="en-US" dirty="0"/>
              <a:t>, 2020</a:t>
            </a:r>
          </a:p>
        </p:txBody>
      </p:sp>
    </p:spTree>
    <p:extLst>
      <p:ext uri="{BB962C8B-B14F-4D97-AF65-F5344CB8AC3E}">
        <p14:creationId xmlns:p14="http://schemas.microsoft.com/office/powerpoint/2010/main" val="18179834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6F74B-66CA-C241-85BF-CCC45CC8C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Raw Output from Sequencing: FASTQ Files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FD72F6-0769-C54A-88E1-6729A0F7A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E13C6-A4BF-A842-9635-B1271B30A9E0}" type="slidenum">
              <a:rPr lang="en-US" smtClean="0"/>
              <a:t>13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0A6444-DB30-174A-9505-096B2F5D30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86860" y="1317172"/>
            <a:ext cx="8593853" cy="4811485"/>
          </a:xfrm>
        </p:spPr>
        <p:txBody>
          <a:bodyPr>
            <a:normAutofit/>
          </a:bodyPr>
          <a:lstStyle/>
          <a:p>
            <a:pPr marL="342900" lvl="0" indent="-342900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/>
              <a:t>Base sequences and associated scores in ASCII format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704" y="1843070"/>
            <a:ext cx="6976623" cy="392356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100026" y="5487205"/>
            <a:ext cx="174823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i="1"/>
              <a:t>Robert Edgar, drive5.com</a:t>
            </a:r>
          </a:p>
        </p:txBody>
      </p:sp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0086F489-7989-A744-A41D-F8A30AD9F645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2322576" y="6400800"/>
            <a:ext cx="4023491" cy="467820"/>
          </a:xfrm>
        </p:spPr>
        <p:txBody>
          <a:bodyPr/>
          <a:lstStyle/>
          <a:p>
            <a:r>
              <a:rPr lang="en-US" dirty="0"/>
              <a:t>Yale Biomedical Data Summer Course June 8</a:t>
            </a:r>
            <a:r>
              <a:rPr lang="en-US" baseline="30000" dirty="0"/>
              <a:t>th</a:t>
            </a:r>
            <a:r>
              <a:rPr lang="en-US" dirty="0"/>
              <a:t> – 12</a:t>
            </a:r>
            <a:r>
              <a:rPr lang="en-US" baseline="30000" dirty="0"/>
              <a:t>th</a:t>
            </a:r>
            <a:r>
              <a:rPr lang="en-US" dirty="0"/>
              <a:t>, 2020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CADA89-ACA9-F34B-AC71-8DB4874890A5}"/>
              </a:ext>
            </a:extLst>
          </p:cNvPr>
          <p:cNvSpPr txBox="1"/>
          <p:nvPr/>
        </p:nvSpPr>
        <p:spPr>
          <a:xfrm>
            <a:off x="98001" y="5302539"/>
            <a:ext cx="575638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Common </a:t>
            </a:r>
            <a:r>
              <a:rPr lang="en-US" b="1" dirty="0" err="1"/>
              <a:t>fastq</a:t>
            </a:r>
            <a:r>
              <a:rPr lang="en-US" b="1" dirty="0"/>
              <a:t> software:</a:t>
            </a:r>
          </a:p>
          <a:p>
            <a:pPr marL="342900" indent="-342900">
              <a:buAutoNum type="arabicPeriod"/>
            </a:pPr>
            <a:r>
              <a:rPr lang="en-US" dirty="0" err="1"/>
              <a:t>FastQC</a:t>
            </a:r>
            <a:r>
              <a:rPr lang="en-US" dirty="0"/>
              <a:t> </a:t>
            </a:r>
            <a:r>
              <a:rPr lang="en-US" sz="1400" dirty="0"/>
              <a:t>(</a:t>
            </a:r>
            <a:r>
              <a:rPr lang="en-US" sz="1400" dirty="0">
                <a:hlinkClick r:id="rId3"/>
              </a:rPr>
              <a:t>http://www.bioinformatics.babraham.ac.uk/projects/fastqc/</a:t>
            </a:r>
            <a:r>
              <a:rPr lang="en-US" sz="1400" dirty="0"/>
              <a:t>)</a:t>
            </a:r>
            <a:endParaRPr lang="en-US" dirty="0"/>
          </a:p>
          <a:p>
            <a:pPr marL="342900" indent="-342900">
              <a:buAutoNum type="arabicPeriod"/>
            </a:pPr>
            <a:r>
              <a:rPr lang="en-US" dirty="0" err="1"/>
              <a:t>Cutadapt</a:t>
            </a:r>
            <a:r>
              <a:rPr lang="en-US" dirty="0"/>
              <a:t> </a:t>
            </a:r>
            <a:r>
              <a:rPr lang="en-US" sz="1400" dirty="0"/>
              <a:t>(</a:t>
            </a:r>
            <a:r>
              <a:rPr lang="en-US" sz="1400" u="sng" dirty="0">
                <a:hlinkClick r:id="rId4"/>
              </a:rPr>
              <a:t>https://doi.org/10.14806/ej.17.1.200</a:t>
            </a:r>
            <a:r>
              <a:rPr lang="en-US" sz="1400" u="sng" dirty="0"/>
              <a:t>)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4863863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6F74B-66CA-C241-85BF-CCC45CC8C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Mapping/Alignment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FD72F6-0769-C54A-88E1-6729A0F7A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E13C6-A4BF-A842-9635-B1271B30A9E0}" type="slidenum">
              <a:rPr lang="en-US" smtClean="0"/>
              <a:t>14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0A6444-DB30-174A-9505-096B2F5D30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86860" y="1317172"/>
            <a:ext cx="8593853" cy="4811485"/>
          </a:xfrm>
        </p:spPr>
        <p:txBody>
          <a:bodyPr>
            <a:normAutofit/>
          </a:bodyPr>
          <a:lstStyle/>
          <a:p>
            <a:pPr marL="342900" lvl="0" indent="-342900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/>
              <a:t>Map reads (from FASTQ files) to human reference genome. Alignment can be performed using a number of available software suites. The output is ultimately provided as BAM file.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66" t="40987" r="9734" b="17840"/>
          <a:stretch/>
        </p:blipFill>
        <p:spPr>
          <a:xfrm>
            <a:off x="404087" y="2304522"/>
            <a:ext cx="8335826" cy="2793081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760134" y="5233675"/>
            <a:ext cx="177324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i="1"/>
              <a:t>Alexander et al, </a:t>
            </a:r>
            <a:r>
              <a:rPr lang="en-US" sz="1100" i="1" dirty="0"/>
              <a:t>NRG (2010)</a:t>
            </a:r>
          </a:p>
        </p:txBody>
      </p:sp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F6EA16B8-1B6B-D643-955A-1DD3CFE54A46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2322576" y="6400800"/>
            <a:ext cx="4023491" cy="467820"/>
          </a:xfrm>
        </p:spPr>
        <p:txBody>
          <a:bodyPr/>
          <a:lstStyle/>
          <a:p>
            <a:r>
              <a:rPr lang="en-US" dirty="0"/>
              <a:t>Yale Biomedical Data Summer Course June 8</a:t>
            </a:r>
            <a:r>
              <a:rPr lang="en-US" baseline="30000" dirty="0"/>
              <a:t>th</a:t>
            </a:r>
            <a:r>
              <a:rPr lang="en-US" dirty="0"/>
              <a:t> – 12</a:t>
            </a:r>
            <a:r>
              <a:rPr lang="en-US" baseline="30000" dirty="0"/>
              <a:t>th</a:t>
            </a:r>
            <a:r>
              <a:rPr lang="en-US" dirty="0"/>
              <a:t>, 2020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A895A2-D2E3-C84E-BA3C-15EEF9E2207D}"/>
              </a:ext>
            </a:extLst>
          </p:cNvPr>
          <p:cNvSpPr txBox="1"/>
          <p:nvPr/>
        </p:nvSpPr>
        <p:spPr>
          <a:xfrm>
            <a:off x="386860" y="5172119"/>
            <a:ext cx="559794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Commonly used aligners:</a:t>
            </a:r>
          </a:p>
          <a:p>
            <a:pPr marL="342900" indent="-342900">
              <a:buFontTx/>
              <a:buAutoNum type="arabicPeriod"/>
            </a:pPr>
            <a:r>
              <a:rPr lang="en-US" dirty="0"/>
              <a:t>BWA-MEM </a:t>
            </a:r>
            <a:r>
              <a:rPr lang="en-US" sz="1400" dirty="0"/>
              <a:t>(Li H. and Durbin R. (2009) </a:t>
            </a:r>
            <a:r>
              <a:rPr lang="en-US" sz="1400" i="1" dirty="0"/>
              <a:t>Bioinformatics</a:t>
            </a:r>
            <a:r>
              <a:rPr lang="en-US" sz="1400" dirty="0"/>
              <a:t>, 25:1754-60)</a:t>
            </a:r>
            <a:endParaRPr lang="en-US" dirty="0"/>
          </a:p>
          <a:p>
            <a:pPr marL="342900" indent="-342900">
              <a:buFontTx/>
              <a:buAutoNum type="arabicPeriod"/>
            </a:pPr>
            <a:r>
              <a:rPr lang="en-US" dirty="0"/>
              <a:t>STAR aligner </a:t>
            </a:r>
            <a:r>
              <a:rPr lang="en-US" sz="1400" dirty="0"/>
              <a:t>(</a:t>
            </a:r>
            <a:r>
              <a:rPr lang="en-US" sz="1400" dirty="0" err="1"/>
              <a:t>Dobin</a:t>
            </a:r>
            <a:r>
              <a:rPr lang="en-US" sz="1400" dirty="0"/>
              <a:t> et al (2013) </a:t>
            </a:r>
            <a:r>
              <a:rPr lang="en-US" sz="1400" i="1" dirty="0"/>
              <a:t>Bioinformatics,</a:t>
            </a:r>
            <a:r>
              <a:rPr lang="en-US" sz="1400" dirty="0"/>
              <a:t> 29(1):15–21)</a:t>
            </a:r>
          </a:p>
        </p:txBody>
      </p:sp>
    </p:spTree>
    <p:extLst>
      <p:ext uri="{BB962C8B-B14F-4D97-AF65-F5344CB8AC3E}">
        <p14:creationId xmlns:p14="http://schemas.microsoft.com/office/powerpoint/2010/main" val="32918334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6F74B-66CA-C241-85BF-CCC45CC8C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Mapped Read Quality Control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FD72F6-0769-C54A-88E1-6729A0F7A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E13C6-A4BF-A842-9635-B1271B30A9E0}" type="slidenum">
              <a:rPr lang="en-US" smtClean="0"/>
              <a:t>15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0A6444-DB30-174A-9505-096B2F5D30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86860" y="1317172"/>
            <a:ext cx="8593853" cy="4811485"/>
          </a:xfrm>
        </p:spPr>
        <p:txBody>
          <a:bodyPr>
            <a:normAutofit/>
          </a:bodyPr>
          <a:lstStyle/>
          <a:p>
            <a:pPr marL="342900" lvl="0" indent="-342900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/>
              <a:t>Experimental error may result in poor expression quantification. Many of the reads must be discarded entirely, and there may be a number of reasons for doing so:  </a:t>
            </a:r>
            <a:r>
              <a:rPr lang="en-US" sz="1400" dirty="0"/>
              <a:t>		</a:t>
            </a:r>
          </a:p>
          <a:p>
            <a:pPr marL="342900" lvl="0" indent="-342900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dirty="0"/>
              <a:t>		+ failed to align well</a:t>
            </a:r>
          </a:p>
          <a:p>
            <a:pPr marL="342900" lvl="0" indent="-342900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dirty="0"/>
              <a:t>		+ failed to align at all (i.e., unmapped reads)</a:t>
            </a:r>
          </a:p>
          <a:p>
            <a:pPr marL="342900" lvl="0" indent="-342900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dirty="0"/>
              <a:t>		+ opposite problem: multi-mapping</a:t>
            </a:r>
          </a:p>
          <a:p>
            <a:pPr marL="342900" lvl="0" indent="-342900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dirty="0"/>
              <a:t>		+ duplicates</a:t>
            </a:r>
          </a:p>
        </p:txBody>
      </p:sp>
      <p:sp>
        <p:nvSpPr>
          <p:cNvPr id="8" name="Rectangle 7"/>
          <p:cNvSpPr/>
          <p:nvPr/>
        </p:nvSpPr>
        <p:spPr>
          <a:xfrm rot="5400000">
            <a:off x="8328091" y="5476845"/>
            <a:ext cx="122341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i="1"/>
              <a:t>R Alexander, 2010</a:t>
            </a:r>
            <a:endParaRPr lang="en-US" sz="1100" i="1" dirty="0"/>
          </a:p>
        </p:txBody>
      </p:sp>
      <p:grpSp>
        <p:nvGrpSpPr>
          <p:cNvPr id="9" name="Group 8"/>
          <p:cNvGrpSpPr/>
          <p:nvPr/>
        </p:nvGrpSpPr>
        <p:grpSpPr>
          <a:xfrm>
            <a:off x="3987209" y="2881423"/>
            <a:ext cx="4894748" cy="3383305"/>
            <a:chOff x="3987209" y="2881423"/>
            <a:chExt cx="4894748" cy="3383305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867" t="12535" r="10400" b="4400"/>
            <a:stretch/>
          </p:blipFill>
          <p:spPr>
            <a:xfrm>
              <a:off x="4008475" y="2923955"/>
              <a:ext cx="4873482" cy="3340773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3987209" y="2881423"/>
              <a:ext cx="223283" cy="2126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54" t="23861" r="6861" b="13814"/>
          <a:stretch/>
        </p:blipFill>
        <p:spPr>
          <a:xfrm>
            <a:off x="12154" y="3620764"/>
            <a:ext cx="3906432" cy="1807534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12154" y="5338593"/>
            <a:ext cx="110318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1100" i="1" dirty="0"/>
              <a:t>Saha et al, 2018</a:t>
            </a:r>
            <a:endParaRPr lang="en-US" sz="1100" i="1" dirty="0"/>
          </a:p>
        </p:txBody>
      </p:sp>
      <p:sp>
        <p:nvSpPr>
          <p:cNvPr id="13" name="Footer Placeholder 3">
            <a:extLst>
              <a:ext uri="{FF2B5EF4-FFF2-40B4-BE49-F238E27FC236}">
                <a16:creationId xmlns:a16="http://schemas.microsoft.com/office/drawing/2014/main" id="{C309E591-FB8E-534A-A3F6-CE62012797DF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2322576" y="6400800"/>
            <a:ext cx="4023491" cy="467820"/>
          </a:xfrm>
        </p:spPr>
        <p:txBody>
          <a:bodyPr/>
          <a:lstStyle/>
          <a:p>
            <a:r>
              <a:rPr lang="en-US" dirty="0"/>
              <a:t>Yale Biomedical Data Summer Course June 8</a:t>
            </a:r>
            <a:r>
              <a:rPr lang="en-US" baseline="30000" dirty="0"/>
              <a:t>th</a:t>
            </a:r>
            <a:r>
              <a:rPr lang="en-US" dirty="0"/>
              <a:t> – 12</a:t>
            </a:r>
            <a:r>
              <a:rPr lang="en-US" baseline="30000" dirty="0"/>
              <a:t>th</a:t>
            </a:r>
            <a:r>
              <a:rPr lang="en-US" dirty="0"/>
              <a:t>, 2020</a:t>
            </a:r>
          </a:p>
        </p:txBody>
      </p:sp>
    </p:spTree>
    <p:extLst>
      <p:ext uri="{BB962C8B-B14F-4D97-AF65-F5344CB8AC3E}">
        <p14:creationId xmlns:p14="http://schemas.microsoft.com/office/powerpoint/2010/main" val="10346062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6F74B-66CA-C241-85BF-CCC45CC8C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Peak Calling and Quantification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FD72F6-0769-C54A-88E1-6729A0F7A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E13C6-A4BF-A842-9635-B1271B30A9E0}" type="slidenum">
              <a:rPr lang="en-US" smtClean="0"/>
              <a:t>16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0A6444-DB30-174A-9505-096B2F5D30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86860" y="1317172"/>
            <a:ext cx="8593853" cy="4811485"/>
          </a:xfrm>
        </p:spPr>
        <p:txBody>
          <a:bodyPr>
            <a:normAutofit/>
          </a:bodyPr>
          <a:lstStyle/>
          <a:p>
            <a:pPr marL="342900" lvl="0" indent="-342900" defTabSz="914400">
              <a:lnSpc>
                <a:spcPct val="10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342900" lvl="0" indent="-342900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/>
              <a:t>Once high-quality reads are aligned with confidence, how much is each gene expressed within a given tissue? As with quality control, a number of software tools may be used for peak calling and quantification (one example is MACS2).</a:t>
            </a:r>
          </a:p>
          <a:p>
            <a:pPr marL="342900" lvl="0" indent="-342900" defTabSz="914400">
              <a:lnSpc>
                <a:spcPct val="10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342900" lvl="0" indent="-342900" defTabSz="914400">
              <a:lnSpc>
                <a:spcPct val="10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342900" lvl="0" indent="-342900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/>
              <a:t>A number of metrics are used in order to report expression levels:</a:t>
            </a:r>
          </a:p>
          <a:p>
            <a:pPr lvl="1" defTabSz="914400">
              <a:lnSpc>
                <a:spcPct val="100000"/>
              </a:lnSpc>
              <a:spcBef>
                <a:spcPts val="0"/>
              </a:spcBef>
              <a:buFont typeface="Arial" charset="0"/>
              <a:buChar char="•"/>
            </a:pPr>
            <a:r>
              <a:rPr lang="en-US" sz="1600" dirty="0">
                <a:solidFill>
                  <a:srgbClr val="0070C0"/>
                </a:solidFill>
              </a:rPr>
              <a:t>one popular choice is reads per kilobase of transcript, per Million mapped reads (RPKM -- needed in order to control for entire read count for a sample)</a:t>
            </a:r>
          </a:p>
          <a:p>
            <a:pPr lvl="1" defTabSz="914400">
              <a:lnSpc>
                <a:spcPct val="100000"/>
              </a:lnSpc>
              <a:spcBef>
                <a:spcPts val="0"/>
              </a:spcBef>
              <a:buFont typeface="Arial" charset="0"/>
              <a:buChar char="•"/>
            </a:pPr>
            <a:r>
              <a:rPr lang="en-US" sz="1600" dirty="0">
                <a:solidFill>
                  <a:srgbClr val="0070C0"/>
                </a:solidFill>
              </a:rPr>
              <a:t>Another approach is to use Transcripts Per Kilobase Million (TPM): first normalize for annotation length, and THEN normalize for sequencing depth</a:t>
            </a:r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AB33CBB4-224A-E849-A617-DF97075537A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2322576" y="6400800"/>
            <a:ext cx="4023491" cy="467820"/>
          </a:xfrm>
        </p:spPr>
        <p:txBody>
          <a:bodyPr/>
          <a:lstStyle/>
          <a:p>
            <a:r>
              <a:rPr lang="en-US" dirty="0"/>
              <a:t>Yale Biomedical Data Summer Course June 8</a:t>
            </a:r>
            <a:r>
              <a:rPr lang="en-US" baseline="30000" dirty="0"/>
              <a:t>th</a:t>
            </a:r>
            <a:r>
              <a:rPr lang="en-US" dirty="0"/>
              <a:t> – 12</a:t>
            </a:r>
            <a:r>
              <a:rPr lang="en-US" baseline="30000" dirty="0"/>
              <a:t>th</a:t>
            </a:r>
            <a:r>
              <a:rPr lang="en-US" dirty="0"/>
              <a:t>, 2020</a:t>
            </a:r>
          </a:p>
        </p:txBody>
      </p:sp>
    </p:spTree>
    <p:extLst>
      <p:ext uri="{BB962C8B-B14F-4D97-AF65-F5344CB8AC3E}">
        <p14:creationId xmlns:p14="http://schemas.microsoft.com/office/powerpoint/2010/main" val="35449078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6F74B-66CA-C241-85BF-CCC45CC8C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FD72F6-0769-C54A-88E1-6729A0F7A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E13C6-A4BF-A842-9635-B1271B30A9E0}" type="slidenum">
              <a:rPr lang="en-US" smtClean="0"/>
              <a:t>17</a:t>
            </a:fld>
            <a:endParaRPr lang="en-US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0C0A6444-DB30-174A-9505-096B2F5D30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86860" y="1317172"/>
            <a:ext cx="8593853" cy="4811485"/>
          </a:xfrm>
        </p:spPr>
        <p:txBody>
          <a:bodyPr>
            <a:normAutofit/>
          </a:bodyPr>
          <a:lstStyle/>
          <a:p>
            <a:pPr marL="342900" lvl="0" indent="-342900" defTabSz="914400">
              <a:lnSpc>
                <a:spcPct val="10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342900" lvl="0" indent="-342900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/>
              <a:t>A sample from a gene expression matrix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8" t="8418" r="30394" b="58518"/>
          <a:stretch/>
        </p:blipFill>
        <p:spPr>
          <a:xfrm>
            <a:off x="268400" y="2358144"/>
            <a:ext cx="8712313" cy="2729539"/>
          </a:xfrm>
          <a:prstGeom prst="rect">
            <a:avLst/>
          </a:prstGeom>
        </p:spPr>
      </p:pic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A9D77E71-6290-FD45-BB46-4934DED21768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2322576" y="6400800"/>
            <a:ext cx="4023491" cy="467820"/>
          </a:xfrm>
        </p:spPr>
        <p:txBody>
          <a:bodyPr/>
          <a:lstStyle/>
          <a:p>
            <a:r>
              <a:rPr lang="en-US" dirty="0"/>
              <a:t>Yale Biomedical Data Summer Course June 8</a:t>
            </a:r>
            <a:r>
              <a:rPr lang="en-US" baseline="30000" dirty="0"/>
              <a:t>th</a:t>
            </a:r>
            <a:r>
              <a:rPr lang="en-US" dirty="0"/>
              <a:t> – 12</a:t>
            </a:r>
            <a:r>
              <a:rPr lang="en-US" baseline="30000" dirty="0"/>
              <a:t>th</a:t>
            </a:r>
            <a:r>
              <a:rPr lang="en-US" dirty="0"/>
              <a:t>, 2020</a:t>
            </a:r>
          </a:p>
        </p:txBody>
      </p:sp>
    </p:spTree>
    <p:extLst>
      <p:ext uri="{BB962C8B-B14F-4D97-AF65-F5344CB8AC3E}">
        <p14:creationId xmlns:p14="http://schemas.microsoft.com/office/powerpoint/2010/main" val="327300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6F74B-66CA-C241-85BF-CCC45CC8C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0A6444-DB30-174A-9505-096B2F5D30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68224" y="1317172"/>
            <a:ext cx="8712489" cy="4717868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u="sng" dirty="0"/>
              <a:t>Software tools: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Read mapping:	STAR, BLAST, RSEM</a:t>
            </a:r>
          </a:p>
          <a:p>
            <a:pPr marL="0" indent="0">
              <a:buNone/>
            </a:pPr>
            <a:r>
              <a:rPr lang="en-US" dirty="0"/>
              <a:t>Genetics / general: PLINK, HAIL, </a:t>
            </a:r>
            <a:r>
              <a:rPr lang="en-US" dirty="0" err="1"/>
              <a:t>SAMtools</a:t>
            </a:r>
            <a:endParaRPr lang="en-US" dirty="0"/>
          </a:p>
          <a:p>
            <a:pPr marL="0" indent="0">
              <a:buNone/>
            </a:pPr>
            <a:r>
              <a:rPr lang="en-US" dirty="0" err="1"/>
              <a:t>eQTL</a:t>
            </a:r>
            <a:r>
              <a:rPr lang="en-US" dirty="0"/>
              <a:t> analysis: Fast-QTL, QTL-tools</a:t>
            </a:r>
          </a:p>
          <a:p>
            <a:pPr marL="0" indent="0">
              <a:buNone/>
            </a:pPr>
            <a:r>
              <a:rPr lang="en-US" dirty="0"/>
              <a:t>GWAS/polygenic scores: GCTA, LDSR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u="sng" dirty="0"/>
              <a:t>Sources of data: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Genetics: 1000 Genomes, </a:t>
            </a:r>
            <a:r>
              <a:rPr lang="en-US" dirty="0" err="1"/>
              <a:t>Hapmap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Genomics: ENCODE, ENCODEC, </a:t>
            </a:r>
            <a:r>
              <a:rPr lang="en-US" dirty="0" err="1"/>
              <a:t>EnTEX</a:t>
            </a:r>
            <a:r>
              <a:rPr lang="en-US" dirty="0"/>
              <a:t>, </a:t>
            </a:r>
            <a:r>
              <a:rPr lang="en-US" dirty="0" err="1"/>
              <a:t>PsychENCODE</a:t>
            </a:r>
            <a:r>
              <a:rPr lang="en-US" dirty="0"/>
              <a:t>,</a:t>
            </a:r>
          </a:p>
          <a:p>
            <a:pPr marL="0" indent="0">
              <a:buNone/>
            </a:pPr>
            <a:r>
              <a:rPr lang="en-US" dirty="0"/>
              <a:t>		</a:t>
            </a:r>
            <a:r>
              <a:rPr lang="en-US" dirty="0" err="1"/>
              <a:t>GTEx</a:t>
            </a:r>
            <a:r>
              <a:rPr lang="en-US" dirty="0"/>
              <a:t>, </a:t>
            </a:r>
            <a:r>
              <a:rPr lang="en-US" dirty="0" err="1"/>
              <a:t>Epigenomics</a:t>
            </a:r>
            <a:r>
              <a:rPr lang="en-US" dirty="0"/>
              <a:t> Roadmap</a:t>
            </a:r>
          </a:p>
          <a:p>
            <a:pPr marL="0" indent="0">
              <a:buNone/>
            </a:pPr>
            <a:r>
              <a:rPr lang="en-US" dirty="0"/>
              <a:t>Large-scale collections: </a:t>
            </a:r>
            <a:r>
              <a:rPr lang="en-US" dirty="0" err="1"/>
              <a:t>UKbiobank</a:t>
            </a:r>
            <a:r>
              <a:rPr lang="en-US" dirty="0"/>
              <a:t>, TCGA (cancer), PGC (psychiatric)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342900" indent="-342900">
              <a:buFont typeface="+mj-lt"/>
              <a:buAutoNum type="arabicPeriod"/>
            </a:pP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FD72F6-0769-C54A-88E1-6729A0F7A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E13C6-A4BF-A842-9635-B1271B30A9E0}" type="slidenum">
              <a:rPr lang="en-US" smtClean="0"/>
              <a:t>18</a:t>
            </a:fld>
            <a:endParaRPr lang="en-US"/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80DC3E53-583C-1940-9C76-D812E093E50F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2322576" y="6400800"/>
            <a:ext cx="4023491" cy="467820"/>
          </a:xfrm>
        </p:spPr>
        <p:txBody>
          <a:bodyPr/>
          <a:lstStyle/>
          <a:p>
            <a:r>
              <a:rPr lang="en-US" dirty="0"/>
              <a:t>Yale Biomedical Data Summer Course June 8</a:t>
            </a:r>
            <a:r>
              <a:rPr lang="en-US" baseline="30000" dirty="0"/>
              <a:t>th</a:t>
            </a:r>
            <a:r>
              <a:rPr lang="en-US" dirty="0"/>
              <a:t> – 12</a:t>
            </a:r>
            <a:r>
              <a:rPr lang="en-US" baseline="30000" dirty="0"/>
              <a:t>th</a:t>
            </a:r>
            <a:r>
              <a:rPr lang="en-US" dirty="0"/>
              <a:t>, 2020</a:t>
            </a:r>
          </a:p>
        </p:txBody>
      </p:sp>
    </p:spTree>
    <p:extLst>
      <p:ext uri="{BB962C8B-B14F-4D97-AF65-F5344CB8AC3E}">
        <p14:creationId xmlns:p14="http://schemas.microsoft.com/office/powerpoint/2010/main" val="5146020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95E685-2EF8-8148-9325-00BFC0093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 Genome Project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39CE91-56ED-8A4C-985E-FE897271D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E13C6-A4BF-A842-9635-B1271B30A9E0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118180D-3271-4244-B906-07CB693CA6FC}"/>
              </a:ext>
            </a:extLst>
          </p:cNvPr>
          <p:cNvSpPr/>
          <p:nvPr/>
        </p:nvSpPr>
        <p:spPr>
          <a:xfrm>
            <a:off x="720436" y="5620712"/>
            <a:ext cx="774864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National Human Genome Research Institute (NHGRI) from Bethesda, MD, USA [CC BY 2.0 (</a:t>
            </a:r>
            <a:r>
              <a:rPr lang="en-US" sz="1600" dirty="0">
                <a:hlinkClick r:id="rId2"/>
              </a:rPr>
              <a:t>https://creativecommons.org/licenses/by/2.0)</a:t>
            </a:r>
            <a:r>
              <a:rPr lang="en-US" sz="1600" dirty="0"/>
              <a:t>]; Credit: Darryl </a:t>
            </a:r>
            <a:r>
              <a:rPr lang="en-US" sz="1600" dirty="0" err="1"/>
              <a:t>Leja</a:t>
            </a:r>
            <a:r>
              <a:rPr lang="en-US" sz="1600" dirty="0"/>
              <a:t>, NHGRI.</a:t>
            </a:r>
          </a:p>
        </p:txBody>
      </p:sp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4F11B0F7-6C58-4244-989E-277C7D6589C5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2322576" y="6400800"/>
            <a:ext cx="4023491" cy="467820"/>
          </a:xfrm>
        </p:spPr>
        <p:txBody>
          <a:bodyPr/>
          <a:lstStyle/>
          <a:p>
            <a:r>
              <a:rPr lang="en-US" dirty="0"/>
              <a:t>Yale Biomedical Data Summer Course June 8</a:t>
            </a:r>
            <a:r>
              <a:rPr lang="en-US" baseline="30000" dirty="0"/>
              <a:t>th</a:t>
            </a:r>
            <a:r>
              <a:rPr lang="en-US" dirty="0"/>
              <a:t> – 12</a:t>
            </a:r>
            <a:r>
              <a:rPr lang="en-US" baseline="30000" dirty="0"/>
              <a:t>th</a:t>
            </a:r>
            <a:r>
              <a:rPr lang="en-US" dirty="0"/>
              <a:t>, 2020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25F4FC-B217-1A4C-86A5-CCB6BBBF5F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71600"/>
            <a:ext cx="91440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510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Applications:</a:t>
            </a:r>
            <a:br>
              <a:rPr lang="en-US" dirty="0"/>
            </a:br>
            <a:r>
              <a:rPr lang="en-US" sz="2000" dirty="0"/>
              <a:t>Genome-Wide Association Studies (GWAS)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half" idx="2"/>
              </p:nvPr>
            </p:nvSpPr>
            <p:spPr>
              <a:xfrm>
                <a:off x="386861" y="1347736"/>
                <a:ext cx="4683729" cy="4789715"/>
              </a:xfrm>
            </p:spPr>
            <p:txBody>
              <a:bodyPr/>
              <a:lstStyle/>
              <a:p>
                <a:r>
                  <a:rPr lang="en-US" sz="1600" dirty="0">
                    <a:solidFill>
                      <a:schemeClr val="accent1"/>
                    </a:solidFill>
                  </a:rPr>
                  <a:t>Answers: </a:t>
                </a:r>
                <a:r>
                  <a:rPr lang="en-US" sz="1600" dirty="0"/>
                  <a:t>Is a variant statistically more likely to occur in a case vs. a control?</a:t>
                </a:r>
              </a:p>
              <a:p>
                <a:endParaRPr lang="en-US" sz="1800" dirty="0"/>
              </a:p>
              <a:p>
                <a:r>
                  <a:rPr lang="en-US" sz="1600" dirty="0"/>
                  <a:t>Use a linear model for a given phenotype: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𝑃h𝑒𝑛𝑜𝑡𝑦𝑝𝑒</m:t>
                    </m:r>
                    <m:r>
                      <a:rPr lang="en-US" i="1">
                        <a:latin typeface="Cambria Math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= </m:t>
                    </m:r>
                    <m:nary>
                      <m:naryPr>
                        <m:chr m:val="∑"/>
                        <m:limLoc m:val="undOvr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charset="0"/>
                          </a:rPr>
                          <m:t>𝑗</m:t>
                        </m:r>
                        <m:r>
                          <a:rPr lang="en-US" i="1"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charset="0"/>
                          </a:rPr>
                          <m:t>𝑀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𝑗</m:t>
                            </m:r>
                          </m:sub>
                        </m:sSub>
                      </m:e>
                    </m:nary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𝑖𝑗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𝜖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800" dirty="0">
                    <a:effectLst/>
                  </a:rPr>
                  <a:t> </a:t>
                </a:r>
              </a:p>
              <a:p>
                <a:pPr marL="0" indent="0">
                  <a:buNone/>
                </a:pPr>
                <a:endParaRPr lang="en-US" sz="1800" dirty="0"/>
              </a:p>
              <a:p>
                <a:pPr lvl="1"/>
                <a:r>
                  <a:rPr lang="en-US" sz="1600" dirty="0"/>
                  <a:t>For a categorical variable (disease or no disease), compare frequencies of occurrence.</a:t>
                </a:r>
              </a:p>
              <a:p>
                <a:pPr lvl="1"/>
                <a:r>
                  <a:rPr lang="en-US" sz="1600" dirty="0"/>
                  <a:t>For quantitative traits, use phenotype value.</a:t>
                </a:r>
              </a:p>
              <a:p>
                <a:pPr marL="0" indent="0">
                  <a:buNone/>
                </a:pPr>
                <a:endParaRPr lang="en-US" sz="1800" dirty="0"/>
              </a:p>
              <a:p>
                <a:r>
                  <a:rPr lang="en-US" sz="1600" dirty="0"/>
                  <a:t>Carry out </a:t>
                </a:r>
                <a:r>
                  <a:rPr lang="en-US" sz="1600" dirty="0">
                    <a:solidFill>
                      <a:schemeClr val="accent1"/>
                    </a:solidFill>
                  </a:rPr>
                  <a:t>linear regression</a:t>
                </a:r>
                <a:r>
                  <a:rPr lang="en-US" sz="1600" dirty="0"/>
                  <a:t> on each SNP and run a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latin typeface="Cambria Math" charset="0"/>
                          </a:rPr>
                          <m:t>𝜒</m:t>
                        </m:r>
                      </m:e>
                      <m:sup>
                        <m:r>
                          <a:rPr lang="en-US" sz="1600" i="1"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600" dirty="0">
                    <a:effectLst/>
                  </a:rPr>
                  <a:t> test for significance</a:t>
                </a:r>
              </a:p>
              <a:p>
                <a:endParaRPr lang="en-US" sz="1600" dirty="0"/>
              </a:p>
              <a:p>
                <a:r>
                  <a:rPr lang="en-US" sz="1600" dirty="0"/>
                  <a:t>Correct for multiple-testing burden!</a:t>
                </a:r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386861" y="1347736"/>
                <a:ext cx="4683729" cy="4789715"/>
              </a:xfrm>
              <a:blipFill>
                <a:blip r:embed="rId2"/>
                <a:stretch>
                  <a:fillRect l="-270" t="-794" r="-2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E13C6-A4BF-A842-9635-B1271B30A9E0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FCFE7B1-4AEC-924C-B09D-FFC7D2B7F1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0590" y="2613025"/>
            <a:ext cx="4026271" cy="16319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D4517A3-023A-464E-A7F4-0D136FEFCE05}"/>
              </a:ext>
            </a:extLst>
          </p:cNvPr>
          <p:cNvSpPr txBox="1"/>
          <p:nvPr/>
        </p:nvSpPr>
        <p:spPr>
          <a:xfrm>
            <a:off x="5623490" y="4244975"/>
            <a:ext cx="31316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Klein et al </a:t>
            </a:r>
            <a:r>
              <a:rPr lang="en-US" sz="1400" b="1" dirty="0"/>
              <a:t>2002</a:t>
            </a:r>
            <a:r>
              <a:rPr lang="en-US" sz="1400" dirty="0"/>
              <a:t>, </a:t>
            </a:r>
            <a:r>
              <a:rPr lang="en-US" sz="1400" i="1" dirty="0"/>
              <a:t>Science</a:t>
            </a:r>
            <a:r>
              <a:rPr lang="en-US" sz="1400" dirty="0"/>
              <a:t>, 308, P. 385-389</a:t>
            </a:r>
          </a:p>
        </p:txBody>
      </p:sp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7D4E5B32-0C84-644A-8F98-6DB1440B81B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2322576" y="6400800"/>
            <a:ext cx="4023491" cy="467820"/>
          </a:xfrm>
        </p:spPr>
        <p:txBody>
          <a:bodyPr/>
          <a:lstStyle/>
          <a:p>
            <a:r>
              <a:rPr lang="en-US" dirty="0"/>
              <a:t>Yale Biomedical Data Summer Course June 8</a:t>
            </a:r>
            <a:r>
              <a:rPr lang="en-US" baseline="30000" dirty="0"/>
              <a:t>th</a:t>
            </a:r>
            <a:r>
              <a:rPr lang="en-US" dirty="0"/>
              <a:t> – 12</a:t>
            </a:r>
            <a:r>
              <a:rPr lang="en-US" baseline="30000" dirty="0"/>
              <a:t>th</a:t>
            </a:r>
            <a:r>
              <a:rPr lang="en-US" dirty="0"/>
              <a:t>, 2020</a:t>
            </a:r>
          </a:p>
        </p:txBody>
      </p:sp>
    </p:spTree>
    <p:extLst>
      <p:ext uri="{BB962C8B-B14F-4D97-AF65-F5344CB8AC3E}">
        <p14:creationId xmlns:p14="http://schemas.microsoft.com/office/powerpoint/2010/main" val="11016215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D245E9-BC9F-EC44-BEE9-25CC0C861A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Machine Learning Applications:</a:t>
            </a:r>
            <a:br>
              <a:rPr lang="en-US" dirty="0">
                <a:solidFill>
                  <a:srgbClr val="000000"/>
                </a:solidFill>
              </a:rPr>
            </a:br>
            <a:r>
              <a:rPr lang="en-US" sz="2000" dirty="0">
                <a:solidFill>
                  <a:srgbClr val="000000"/>
                </a:solidFill>
              </a:rPr>
              <a:t>Genome-Wide Association Studies (GWAS) (contd.)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A511AF-4705-B94F-8B3E-B928F16ACC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E13C6-A4BF-A842-9635-B1271B30A9E0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ED654C1-083F-8549-AA4C-D3A84B1E14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996" y="1593857"/>
            <a:ext cx="7182008" cy="417240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195C467-5EE5-4641-B13A-A08322D970A8}"/>
              </a:ext>
            </a:extLst>
          </p:cNvPr>
          <p:cNvSpPr txBox="1"/>
          <p:nvPr/>
        </p:nvSpPr>
        <p:spPr>
          <a:xfrm>
            <a:off x="2323162" y="5929642"/>
            <a:ext cx="46140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SCZ Working Group of the PGC </a:t>
            </a:r>
            <a:r>
              <a:rPr lang="en-US" sz="1400" b="1" dirty="0"/>
              <a:t>2014</a:t>
            </a:r>
            <a:r>
              <a:rPr lang="en-US" sz="1400" dirty="0"/>
              <a:t>, </a:t>
            </a:r>
            <a:r>
              <a:rPr lang="en-US" sz="1400" i="1" dirty="0"/>
              <a:t>Nature</a:t>
            </a:r>
            <a:r>
              <a:rPr lang="en-US" sz="1400" dirty="0"/>
              <a:t>, 511, P. 421-427</a:t>
            </a:r>
          </a:p>
        </p:txBody>
      </p:sp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60AD0CE2-87B1-B147-A34F-1AFA5B4AA768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2322576" y="6400800"/>
            <a:ext cx="4023491" cy="467820"/>
          </a:xfrm>
        </p:spPr>
        <p:txBody>
          <a:bodyPr/>
          <a:lstStyle/>
          <a:p>
            <a:r>
              <a:rPr lang="en-US" dirty="0"/>
              <a:t>Yale Biomedical Data Summer Course June 8</a:t>
            </a:r>
            <a:r>
              <a:rPr lang="en-US" baseline="30000" dirty="0"/>
              <a:t>th</a:t>
            </a:r>
            <a:r>
              <a:rPr lang="en-US" dirty="0"/>
              <a:t> – 12</a:t>
            </a:r>
            <a:r>
              <a:rPr lang="en-US" baseline="30000" dirty="0"/>
              <a:t>th</a:t>
            </a:r>
            <a:r>
              <a:rPr lang="en-US" dirty="0"/>
              <a:t>, 2020</a:t>
            </a:r>
          </a:p>
        </p:txBody>
      </p:sp>
    </p:spTree>
    <p:extLst>
      <p:ext uri="{BB962C8B-B14F-4D97-AF65-F5344CB8AC3E}">
        <p14:creationId xmlns:p14="http://schemas.microsoft.com/office/powerpoint/2010/main" val="25642045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E7A83-75E4-6B4B-AFBB-8AA650327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Machine Learning Applications:</a:t>
            </a:r>
            <a:br>
              <a:rPr lang="en-US" dirty="0">
                <a:solidFill>
                  <a:srgbClr val="000000"/>
                </a:solidFill>
              </a:rPr>
            </a:br>
            <a:r>
              <a:rPr lang="en-US" sz="2000" dirty="0">
                <a:solidFill>
                  <a:srgbClr val="000000"/>
                </a:solidFill>
              </a:rPr>
              <a:t>Expression Quantitative Trait Loci (</a:t>
            </a:r>
            <a:r>
              <a:rPr lang="en-US" sz="2000" dirty="0" err="1">
                <a:solidFill>
                  <a:srgbClr val="000000"/>
                </a:solidFill>
              </a:rPr>
              <a:t>eQTL</a:t>
            </a:r>
            <a:r>
              <a:rPr lang="en-US" sz="2000" dirty="0">
                <a:solidFill>
                  <a:srgbClr val="000000"/>
                </a:solidFill>
              </a:rPr>
              <a:t>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DE7C3889-EE64-0E4E-B86D-4F14D2F9D23C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367242" y="1404257"/>
                <a:ext cx="8410997" cy="4536933"/>
              </a:xfrm>
            </p:spPr>
            <p:txBody>
              <a:bodyPr/>
              <a:lstStyle/>
              <a:p>
                <a:r>
                  <a:rPr lang="en-US" sz="1600" dirty="0"/>
                  <a:t>Similar to a GWAS, except now uses gene expression as the target phenotype.</a:t>
                </a:r>
              </a:p>
              <a:p>
                <a:endParaRPr lang="en-US" sz="1600" dirty="0"/>
              </a:p>
              <a:p>
                <a:r>
                  <a:rPr lang="en-US" sz="1600" dirty="0"/>
                  <a:t>Linear Regression to assess significance of the effect of the variant on gene expression: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𝐸𝑥𝑝𝑟𝑒𝑠𝑠𝑖𝑜𝑛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∑"/>
                        <m:limLoc m:val="undOvr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𝑀</m:t>
                        </m:r>
                      </m:sup>
                      <m:e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nary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400" dirty="0"/>
                  <a:t> </a:t>
                </a:r>
              </a:p>
              <a:p>
                <a:endParaRPr lang="en-US" sz="1600" dirty="0"/>
              </a:p>
              <a:p>
                <a:r>
                  <a:rPr lang="en-US" sz="1600" dirty="0"/>
                  <a:t>As in GWAS, need to correct for population structure: </a:t>
                </a:r>
              </a:p>
              <a:p>
                <a:pPr lvl="1"/>
                <a:r>
                  <a:rPr lang="en-US" sz="1600" dirty="0"/>
                  <a:t>If there is an accidental increase in frequency of a variant within high or low cohort due to relatedness, could mislead the analysis</a:t>
                </a:r>
              </a:p>
              <a:p>
                <a:pPr lvl="1"/>
                <a:r>
                  <a:rPr lang="en-US" sz="1600" dirty="0"/>
                  <a:t>Use PCs or PEER factors (confounding factors) to correct</a:t>
                </a:r>
              </a:p>
              <a:p>
                <a:pPr lvl="1"/>
                <a:endParaRPr lang="en-US" sz="1600" dirty="0"/>
              </a:p>
              <a:p>
                <a:r>
                  <a:rPr lang="en-US" sz="1600" dirty="0"/>
                  <a:t>QTLs can be calculated for any intermediate phenotype: epigenetic modifications, changes in pathology image characteristics, changes in cell fractions, etc.</a:t>
                </a:r>
              </a:p>
              <a:p>
                <a:endParaRPr lang="en-US" sz="1600" dirty="0"/>
              </a:p>
              <a:p>
                <a:endParaRPr lang="en-US" sz="1600" dirty="0"/>
              </a:p>
              <a:p>
                <a:endParaRPr lang="en-US" sz="1600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DE7C3889-EE64-0E4E-B86D-4F14D2F9D23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367242" y="1404257"/>
                <a:ext cx="8410997" cy="4536933"/>
              </a:xfrm>
              <a:blipFill>
                <a:blip r:embed="rId2"/>
                <a:stretch>
                  <a:fillRect l="-302" t="-8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B0C12E-7483-A449-A1D2-60C90F8018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E13C6-A4BF-A842-9635-B1271B30A9E0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7FE0A3F8-9AB1-AE4A-A2B8-F141CD5FC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2322576" y="6400800"/>
            <a:ext cx="4023491" cy="467820"/>
          </a:xfrm>
        </p:spPr>
        <p:txBody>
          <a:bodyPr/>
          <a:lstStyle/>
          <a:p>
            <a:r>
              <a:rPr lang="en-US" dirty="0"/>
              <a:t>Yale Biomedical Data Summer Course June 8</a:t>
            </a:r>
            <a:r>
              <a:rPr lang="en-US" baseline="30000" dirty="0"/>
              <a:t>th</a:t>
            </a:r>
            <a:r>
              <a:rPr lang="en-US" dirty="0"/>
              <a:t> – 12</a:t>
            </a:r>
            <a:r>
              <a:rPr lang="en-US" baseline="30000" dirty="0"/>
              <a:t>th</a:t>
            </a:r>
            <a:r>
              <a:rPr lang="en-US" dirty="0"/>
              <a:t>, 2020</a:t>
            </a:r>
          </a:p>
        </p:txBody>
      </p:sp>
    </p:spTree>
    <p:extLst>
      <p:ext uri="{BB962C8B-B14F-4D97-AF65-F5344CB8AC3E}">
        <p14:creationId xmlns:p14="http://schemas.microsoft.com/office/powerpoint/2010/main" val="18865637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6F74B-66CA-C241-85BF-CCC45CC8C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dirty="0"/>
              <a:t>Machine Learning Applications: </a:t>
            </a:r>
            <a:br>
              <a:rPr lang="en-US" dirty="0"/>
            </a:br>
            <a:r>
              <a:rPr lang="en-US" sz="2000" dirty="0"/>
              <a:t>Enhancer identification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FD72F6-0769-C54A-88E1-6729A0F7A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E13C6-A4BF-A842-9635-B1271B30A9E0}" type="slidenum">
              <a:rPr lang="en-US" smtClean="0"/>
              <a:t>22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648" y="1520602"/>
            <a:ext cx="8248607" cy="4390388"/>
          </a:xfrm>
          <a:prstGeom prst="rect">
            <a:avLst/>
          </a:prstGeom>
        </p:spPr>
      </p:pic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9B293108-CB6D-8E47-B33D-7F9D9A8D175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2322576" y="6400800"/>
            <a:ext cx="4023491" cy="467820"/>
          </a:xfrm>
        </p:spPr>
        <p:txBody>
          <a:bodyPr/>
          <a:lstStyle/>
          <a:p>
            <a:r>
              <a:rPr lang="en-US" dirty="0"/>
              <a:t>Yale Biomedical Data Summer Course June 8</a:t>
            </a:r>
            <a:r>
              <a:rPr lang="en-US" baseline="30000" dirty="0"/>
              <a:t>th</a:t>
            </a:r>
            <a:r>
              <a:rPr lang="en-US" dirty="0"/>
              <a:t> – 12</a:t>
            </a:r>
            <a:r>
              <a:rPr lang="en-US" baseline="30000" dirty="0"/>
              <a:t>th</a:t>
            </a:r>
            <a:r>
              <a:rPr lang="en-US" dirty="0"/>
              <a:t>, 2020</a:t>
            </a:r>
          </a:p>
        </p:txBody>
      </p:sp>
    </p:spTree>
    <p:extLst>
      <p:ext uri="{BB962C8B-B14F-4D97-AF65-F5344CB8AC3E}">
        <p14:creationId xmlns:p14="http://schemas.microsoft.com/office/powerpoint/2010/main" val="1060329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Machine Learning Applications:</a:t>
            </a:r>
            <a:br>
              <a:rPr lang="en-US" dirty="0">
                <a:solidFill>
                  <a:srgbClr val="000000"/>
                </a:solidFill>
              </a:rPr>
            </a:br>
            <a:r>
              <a:rPr lang="en-US" sz="2000" dirty="0">
                <a:solidFill>
                  <a:srgbClr val="000000"/>
                </a:solidFill>
              </a:rPr>
              <a:t>Biological Networks</a:t>
            </a:r>
            <a:endParaRPr lang="en-US" sz="20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821" y="1480457"/>
            <a:ext cx="8360408" cy="4223657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ADF257-F563-1146-BCA2-9CEED7C4C6E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2322576" y="6400800"/>
            <a:ext cx="4023491" cy="467820"/>
          </a:xfrm>
        </p:spPr>
        <p:txBody>
          <a:bodyPr/>
          <a:lstStyle/>
          <a:p>
            <a:r>
              <a:rPr lang="en-US" dirty="0"/>
              <a:t>Yale Biomedical Data Summer Course June 8</a:t>
            </a:r>
            <a:r>
              <a:rPr lang="en-US" baseline="30000" dirty="0"/>
              <a:t>th</a:t>
            </a:r>
            <a:r>
              <a:rPr lang="en-US" dirty="0"/>
              <a:t> – 12</a:t>
            </a:r>
            <a:r>
              <a:rPr lang="en-US" baseline="30000" dirty="0"/>
              <a:t>th</a:t>
            </a:r>
            <a:r>
              <a:rPr lang="en-US" dirty="0"/>
              <a:t>, 2020</a:t>
            </a:r>
          </a:p>
        </p:txBody>
      </p:sp>
    </p:spTree>
    <p:extLst>
      <p:ext uri="{BB962C8B-B14F-4D97-AF65-F5344CB8AC3E}">
        <p14:creationId xmlns:p14="http://schemas.microsoft.com/office/powerpoint/2010/main" val="14714394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Machine Learning Applications:</a:t>
            </a:r>
            <a:br>
              <a:rPr lang="en-US" dirty="0"/>
            </a:b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Weighted Gene Co-expression Network Analysis</a:t>
            </a:r>
            <a:endParaRPr lang="en-U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172" y="1586702"/>
            <a:ext cx="8703655" cy="4106526"/>
          </a:xfrm>
          <a:prstGeom prst="rect">
            <a:avLst/>
          </a:prstGeom>
        </p:spPr>
      </p:pic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B43A102D-8ED8-E14B-9BD7-3E43F7D4CDDC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2322576" y="6400800"/>
            <a:ext cx="4023491" cy="467820"/>
          </a:xfrm>
        </p:spPr>
        <p:txBody>
          <a:bodyPr/>
          <a:lstStyle/>
          <a:p>
            <a:r>
              <a:rPr lang="en-US" dirty="0"/>
              <a:t>Yale Biomedical Data Summer Course June 8</a:t>
            </a:r>
            <a:r>
              <a:rPr lang="en-US" baseline="30000" dirty="0"/>
              <a:t>th</a:t>
            </a:r>
            <a:r>
              <a:rPr lang="en-US" dirty="0"/>
              <a:t> – 12</a:t>
            </a:r>
            <a:r>
              <a:rPr lang="en-US" baseline="30000" dirty="0"/>
              <a:t>th</a:t>
            </a:r>
            <a:r>
              <a:rPr lang="en-US" dirty="0"/>
              <a:t>, 2020</a:t>
            </a:r>
          </a:p>
        </p:txBody>
      </p:sp>
    </p:spTree>
    <p:extLst>
      <p:ext uri="{BB962C8B-B14F-4D97-AF65-F5344CB8AC3E}">
        <p14:creationId xmlns:p14="http://schemas.microsoft.com/office/powerpoint/2010/main" val="8164823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Machine Learning Applications:</a:t>
            </a:r>
            <a:br>
              <a:rPr lang="en-US" dirty="0"/>
            </a:br>
            <a:r>
              <a:rPr lang="en-US" dirty="0">
                <a:latin typeface="Arial" charset="0"/>
                <a:ea typeface="Arial" charset="0"/>
                <a:cs typeface="Arial" charset="0"/>
              </a:rPr>
              <a:t>Weighted Gene Co-expression Network Analysis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2F6DF4-6DB3-C545-B09D-22B0D07530BD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2322576" y="6400800"/>
            <a:ext cx="4023491" cy="467820"/>
          </a:xfrm>
        </p:spPr>
        <p:txBody>
          <a:bodyPr/>
          <a:lstStyle/>
          <a:p>
            <a:r>
              <a:rPr lang="en-US" dirty="0"/>
              <a:t>Yale Biomedical Data Summer Course June 8</a:t>
            </a:r>
            <a:r>
              <a:rPr lang="en-US" baseline="30000" dirty="0"/>
              <a:t>th</a:t>
            </a:r>
            <a:r>
              <a:rPr lang="en-US" dirty="0"/>
              <a:t> – 12</a:t>
            </a:r>
            <a:r>
              <a:rPr lang="en-US" baseline="30000" dirty="0"/>
              <a:t>th</a:t>
            </a:r>
            <a:r>
              <a:rPr lang="en-US" dirty="0"/>
              <a:t>, 2020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BBBDAFC-99D4-F848-9C57-FFA0AD2A16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9" y="1309915"/>
            <a:ext cx="9144000" cy="452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08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Machine Learning Application</a:t>
            </a:r>
            <a:r>
              <a:rPr lang="en-US" dirty="0"/>
              <a:t>s:</a:t>
            </a:r>
            <a:br>
              <a:rPr lang="en-US" dirty="0"/>
            </a:br>
            <a:r>
              <a:rPr lang="en-US" dirty="0">
                <a:latin typeface="Arial" charset="0"/>
                <a:ea typeface="Arial" charset="0"/>
                <a:cs typeface="Arial" charset="0"/>
              </a:rPr>
              <a:t>Dimensionality reduction: t-SNE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259" y="1689171"/>
            <a:ext cx="8302584" cy="3906086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3A3CEE-C0A3-3E44-83B6-E54E1309F91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2322576" y="6400800"/>
            <a:ext cx="4023491" cy="467820"/>
          </a:xfrm>
        </p:spPr>
        <p:txBody>
          <a:bodyPr/>
          <a:lstStyle/>
          <a:p>
            <a:r>
              <a:rPr lang="en-US" dirty="0"/>
              <a:t>Yale Biomedical Data Summer Course June 8</a:t>
            </a:r>
            <a:r>
              <a:rPr lang="en-US" baseline="30000" dirty="0"/>
              <a:t>th</a:t>
            </a:r>
            <a:r>
              <a:rPr lang="en-US" dirty="0"/>
              <a:t> – 12</a:t>
            </a:r>
            <a:r>
              <a:rPr lang="en-US" baseline="30000" dirty="0"/>
              <a:t>th</a:t>
            </a:r>
            <a:r>
              <a:rPr lang="en-US" dirty="0"/>
              <a:t>, 2020</a:t>
            </a:r>
          </a:p>
        </p:txBody>
      </p:sp>
    </p:spTree>
    <p:extLst>
      <p:ext uri="{BB962C8B-B14F-4D97-AF65-F5344CB8AC3E}">
        <p14:creationId xmlns:p14="http://schemas.microsoft.com/office/powerpoint/2010/main" val="13423937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Machine Learning </a:t>
            </a:r>
            <a:r>
              <a:rPr lang="en-US" dirty="0"/>
              <a:t>Applications:</a:t>
            </a:r>
            <a:br>
              <a:rPr lang="en-US" dirty="0"/>
            </a:br>
            <a:r>
              <a:rPr lang="en-US" dirty="0">
                <a:latin typeface="Arial" charset="0"/>
                <a:ea typeface="Arial" charset="0"/>
                <a:cs typeface="Arial" charset="0"/>
              </a:rPr>
              <a:t>Dimensionality reduction: t-SNE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271" y="1687413"/>
            <a:ext cx="8719457" cy="4000163"/>
          </a:xfrm>
          <a:prstGeom prst="rect">
            <a:avLst/>
          </a:prstGeom>
        </p:spPr>
      </p:pic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C11C4331-6F10-BE46-A939-CBB62EB5FDF5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2322576" y="6400800"/>
            <a:ext cx="4023491" cy="467820"/>
          </a:xfrm>
        </p:spPr>
        <p:txBody>
          <a:bodyPr/>
          <a:lstStyle/>
          <a:p>
            <a:r>
              <a:rPr lang="en-US" dirty="0"/>
              <a:t>Yale Biomedical Data Summer Course June 8</a:t>
            </a:r>
            <a:r>
              <a:rPr lang="en-US" baseline="30000" dirty="0"/>
              <a:t>th</a:t>
            </a:r>
            <a:r>
              <a:rPr lang="en-US" dirty="0"/>
              <a:t> – 12</a:t>
            </a:r>
            <a:r>
              <a:rPr lang="en-US" baseline="30000" dirty="0"/>
              <a:t>th</a:t>
            </a:r>
            <a:r>
              <a:rPr lang="en-US" dirty="0"/>
              <a:t>, 2020</a:t>
            </a:r>
          </a:p>
        </p:txBody>
      </p:sp>
    </p:spTree>
    <p:extLst>
      <p:ext uri="{BB962C8B-B14F-4D97-AF65-F5344CB8AC3E}">
        <p14:creationId xmlns:p14="http://schemas.microsoft.com/office/powerpoint/2010/main" val="11723545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Machine Learning Applications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>
                <a:latin typeface="Arial" charset="0"/>
                <a:ea typeface="Arial" charset="0"/>
                <a:cs typeface="Arial" charset="0"/>
              </a:rPr>
              <a:t>Dimensionality reduction: UMAP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" y="1601180"/>
            <a:ext cx="8412480" cy="4119692"/>
          </a:xfrm>
          <a:prstGeom prst="rect">
            <a:avLst/>
          </a:prstGeom>
        </p:spPr>
      </p:pic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39B6EFBE-38BE-FD43-A612-29BC204F61F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2322576" y="6400800"/>
            <a:ext cx="4023491" cy="467820"/>
          </a:xfrm>
        </p:spPr>
        <p:txBody>
          <a:bodyPr/>
          <a:lstStyle/>
          <a:p>
            <a:r>
              <a:rPr lang="en-US" dirty="0"/>
              <a:t>Yale Biomedical Data Summer Course June 8</a:t>
            </a:r>
            <a:r>
              <a:rPr lang="en-US" baseline="30000" dirty="0"/>
              <a:t>th</a:t>
            </a:r>
            <a:r>
              <a:rPr lang="en-US" dirty="0"/>
              <a:t> – 12</a:t>
            </a:r>
            <a:r>
              <a:rPr lang="en-US" baseline="30000" dirty="0"/>
              <a:t>th</a:t>
            </a:r>
            <a:r>
              <a:rPr lang="en-US" dirty="0"/>
              <a:t>, 2020</a:t>
            </a:r>
          </a:p>
        </p:txBody>
      </p:sp>
    </p:spTree>
    <p:extLst>
      <p:ext uri="{BB962C8B-B14F-4D97-AF65-F5344CB8AC3E}">
        <p14:creationId xmlns:p14="http://schemas.microsoft.com/office/powerpoint/2010/main" val="12993507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995875-2C68-844C-A378-59E6BA7CD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mutations to function:</a:t>
            </a:r>
            <a:br>
              <a:rPr lang="en-US" dirty="0"/>
            </a:br>
            <a:r>
              <a:rPr lang="en-US" sz="2000" dirty="0"/>
              <a:t>Multiple steps leading from genetic variation to cellular function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C2C5F1F-98D6-7F45-83F1-3E29D4A6562E}"/>
              </a:ext>
            </a:extLst>
          </p:cNvPr>
          <p:cNvSpPr/>
          <p:nvPr/>
        </p:nvSpPr>
        <p:spPr>
          <a:xfrm>
            <a:off x="6130886" y="3899428"/>
            <a:ext cx="310124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400" dirty="0">
                <a:solidFill>
                  <a:srgbClr val="000000"/>
                </a:solidFill>
              </a:rPr>
              <a:t>Orphanides and </a:t>
            </a:r>
            <a:r>
              <a:rPr lang="en-US" sz="1400" dirty="0" err="1">
                <a:solidFill>
                  <a:srgbClr val="000000"/>
                </a:solidFill>
              </a:rPr>
              <a:t>Reinberg</a:t>
            </a:r>
            <a:r>
              <a:rPr lang="en-US" sz="1400" dirty="0">
                <a:solidFill>
                  <a:srgbClr val="000000"/>
                </a:solidFill>
              </a:rPr>
              <a:t> </a:t>
            </a:r>
            <a:r>
              <a:rPr lang="en-US" sz="1400" b="1" dirty="0">
                <a:solidFill>
                  <a:srgbClr val="000000"/>
                </a:solidFill>
              </a:rPr>
              <a:t>2002</a:t>
            </a:r>
            <a:r>
              <a:rPr lang="en-US" sz="1400" dirty="0">
                <a:solidFill>
                  <a:srgbClr val="000000"/>
                </a:solidFill>
              </a:rPr>
              <a:t>, </a:t>
            </a:r>
            <a:r>
              <a:rPr lang="en-US" sz="1400" i="1" dirty="0">
                <a:solidFill>
                  <a:srgbClr val="000000"/>
                </a:solidFill>
              </a:rPr>
              <a:t>Cell 108</a:t>
            </a:r>
            <a:r>
              <a:rPr lang="en-US" sz="1400" dirty="0">
                <a:solidFill>
                  <a:srgbClr val="000000"/>
                </a:solidFill>
              </a:rPr>
              <a:t>, P. 439-451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C13C573-6D9D-FF49-9F4B-929E8DC827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186" y="1256305"/>
            <a:ext cx="5854700" cy="494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4718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Machine Learning Applications:</a:t>
            </a:r>
            <a:br>
              <a:rPr lang="en-US" dirty="0"/>
            </a:br>
            <a:r>
              <a:rPr lang="en-US" dirty="0">
                <a:latin typeface="Arial" charset="0"/>
                <a:ea typeface="Arial" charset="0"/>
                <a:cs typeface="Arial" charset="0"/>
              </a:rPr>
              <a:t>Dimensionality reduction: t-SNE/UMAP</a:t>
            </a:r>
            <a:endParaRPr lang="en-US" dirty="0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352339A9-9851-9248-8B9A-2DC1D3FDA9D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2322576" y="6400800"/>
            <a:ext cx="4023491" cy="467820"/>
          </a:xfrm>
        </p:spPr>
        <p:txBody>
          <a:bodyPr/>
          <a:lstStyle/>
          <a:p>
            <a:r>
              <a:rPr lang="en-US" dirty="0"/>
              <a:t>Yale Biomedical Data Summer Course June 8</a:t>
            </a:r>
            <a:r>
              <a:rPr lang="en-US" baseline="30000" dirty="0"/>
              <a:t>th</a:t>
            </a:r>
            <a:r>
              <a:rPr lang="en-US" dirty="0"/>
              <a:t> – 12</a:t>
            </a:r>
            <a:r>
              <a:rPr lang="en-US" baseline="30000" dirty="0"/>
              <a:t>th</a:t>
            </a:r>
            <a:r>
              <a:rPr lang="en-US" dirty="0"/>
              <a:t>, 2020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95FCEA-84D1-DB43-94BE-2BC7809701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50" y="1366158"/>
            <a:ext cx="8572500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8012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Applications:</a:t>
            </a:r>
            <a:br>
              <a:rPr lang="en-US" dirty="0"/>
            </a:br>
            <a:r>
              <a:rPr lang="en-US" dirty="0">
                <a:latin typeface="Arial" charset="0"/>
                <a:ea typeface="Arial" charset="0"/>
                <a:cs typeface="Arial" charset="0"/>
              </a:rPr>
              <a:t>Dimensionality reduction: Deep learning</a:t>
            </a:r>
            <a:endParaRPr lang="en-US" dirty="0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73CDAFB7-8953-BA4C-A662-BC7EE6828E2D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2322576" y="6400800"/>
            <a:ext cx="4023491" cy="467820"/>
          </a:xfrm>
        </p:spPr>
        <p:txBody>
          <a:bodyPr/>
          <a:lstStyle/>
          <a:p>
            <a:r>
              <a:rPr lang="en-US" dirty="0"/>
              <a:t>Yale Biomedical Data Summer Course June 8</a:t>
            </a:r>
            <a:r>
              <a:rPr lang="en-US" baseline="30000" dirty="0"/>
              <a:t>th</a:t>
            </a:r>
            <a:r>
              <a:rPr lang="en-US" dirty="0"/>
              <a:t> – 12</a:t>
            </a:r>
            <a:r>
              <a:rPr lang="en-US" baseline="30000" dirty="0"/>
              <a:t>th</a:t>
            </a:r>
            <a:r>
              <a:rPr lang="en-US" dirty="0"/>
              <a:t>, 2020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B84F7B1-1E2F-6A45-90FE-2E650264F2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00" y="1400629"/>
            <a:ext cx="8509000" cy="447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0880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7228B785-E114-3647-9875-BD2A74A866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7229" y="1817845"/>
            <a:ext cx="2916346" cy="387056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400" dirty="0"/>
              <a:t>Boltzmann machine </a:t>
            </a:r>
          </a:p>
          <a:p>
            <a:pPr marL="0" indent="0">
              <a:buNone/>
            </a:pPr>
            <a:endParaRPr lang="en-US" sz="1400" b="1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sz="1400" b="1" dirty="0">
                <a:solidFill>
                  <a:srgbClr val="0070C0"/>
                </a:solidFill>
              </a:rPr>
              <a:t>y</a:t>
            </a:r>
            <a:r>
              <a:rPr lang="en-US" sz="1400" dirty="0"/>
              <a:t>:</a:t>
            </a:r>
            <a:r>
              <a:rPr lang="en-US" sz="1400" b="1" dirty="0">
                <a:solidFill>
                  <a:srgbClr val="92D050"/>
                </a:solidFill>
              </a:rPr>
              <a:t> </a:t>
            </a:r>
            <a:r>
              <a:rPr lang="en-US" sz="1400" dirty="0"/>
              <a:t>phenotypes</a:t>
            </a:r>
          </a:p>
          <a:p>
            <a:pPr marL="0" indent="0">
              <a:buNone/>
            </a:pPr>
            <a:endParaRPr lang="en-US" sz="1400" b="1" dirty="0">
              <a:solidFill>
                <a:schemeClr val="accent1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en-US" sz="1400" b="1" dirty="0">
                <a:solidFill>
                  <a:schemeClr val="accent1">
                    <a:lumMod val="50000"/>
                  </a:schemeClr>
                </a:solidFill>
              </a:rPr>
              <a:t>h</a:t>
            </a:r>
            <a:r>
              <a:rPr lang="en-US" sz="1400" dirty="0"/>
              <a:t>: hidden units (e.g., circuits)</a:t>
            </a:r>
          </a:p>
          <a:p>
            <a:pPr marL="0" indent="0">
              <a:buNone/>
            </a:pPr>
            <a:endParaRPr lang="en-US" sz="1400" b="1" dirty="0">
              <a:solidFill>
                <a:srgbClr val="92D050"/>
              </a:solidFill>
            </a:endParaRPr>
          </a:p>
          <a:p>
            <a:pPr marL="0" indent="0">
              <a:buNone/>
            </a:pPr>
            <a:r>
              <a:rPr lang="en-US" sz="1400" b="1" dirty="0">
                <a:solidFill>
                  <a:srgbClr val="92D050"/>
                </a:solidFill>
              </a:rPr>
              <a:t>x</a:t>
            </a:r>
            <a:r>
              <a:rPr lang="en-US" sz="1400" dirty="0"/>
              <a:t>: intermediate phenotypes (e.g., genes, enhancers)</a:t>
            </a:r>
          </a:p>
          <a:p>
            <a:pPr marL="0" indent="0">
              <a:buNone/>
            </a:pPr>
            <a:endParaRPr lang="en-US" sz="1400" b="1" dirty="0">
              <a:solidFill>
                <a:srgbClr val="B3752D"/>
              </a:solidFill>
            </a:endParaRPr>
          </a:p>
          <a:p>
            <a:pPr marL="0" indent="0">
              <a:buNone/>
            </a:pPr>
            <a:r>
              <a:rPr lang="en-US" sz="1400" b="1" dirty="0">
                <a:solidFill>
                  <a:srgbClr val="B3752D"/>
                </a:solidFill>
              </a:rPr>
              <a:t>z</a:t>
            </a:r>
            <a:r>
              <a:rPr lang="en-US" sz="1400" dirty="0"/>
              <a:t>: genotypes (e.g., SNPs)</a:t>
            </a:r>
          </a:p>
          <a:p>
            <a:pPr marL="0" indent="0">
              <a:buNone/>
            </a:pPr>
            <a:endParaRPr lang="en-US" sz="1400" b="1" dirty="0"/>
          </a:p>
          <a:p>
            <a:pPr marL="0" indent="0">
              <a:buNone/>
            </a:pPr>
            <a:r>
              <a:rPr lang="en-US" sz="1400" b="1" dirty="0"/>
              <a:t>W</a:t>
            </a:r>
            <a:r>
              <a:rPr lang="en-US" sz="1400" dirty="0"/>
              <a:t>: weights </a:t>
            </a:r>
            <a:br>
              <a:rPr lang="en-US" sz="1400" dirty="0"/>
            </a:br>
            <a:r>
              <a:rPr lang="en-US" sz="1400" dirty="0"/>
              <a:t>(e.g., regulatory network)</a:t>
            </a:r>
          </a:p>
        </p:txBody>
      </p:sp>
      <p:pic>
        <p:nvPicPr>
          <p:cNvPr id="289" name="Picture 288">
            <a:extLst>
              <a:ext uri="{FF2B5EF4-FFF2-40B4-BE49-F238E27FC236}">
                <a16:creationId xmlns:a16="http://schemas.microsoft.com/office/drawing/2014/main" id="{0D6CB19A-F768-B045-B6E7-73393D171F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041" t="6376"/>
          <a:stretch/>
        </p:blipFill>
        <p:spPr>
          <a:xfrm>
            <a:off x="2219685" y="1808018"/>
            <a:ext cx="4150367" cy="3714101"/>
          </a:xfrm>
          <a:prstGeom prst="rect">
            <a:avLst/>
          </a:prstGeom>
        </p:spPr>
      </p:pic>
      <p:sp>
        <p:nvSpPr>
          <p:cNvPr id="291" name="Rectangle 290">
            <a:extLst>
              <a:ext uri="{FF2B5EF4-FFF2-40B4-BE49-F238E27FC236}">
                <a16:creationId xmlns:a16="http://schemas.microsoft.com/office/drawing/2014/main" id="{DC64473B-3426-6048-91CF-747D0350BF41}"/>
              </a:ext>
            </a:extLst>
          </p:cNvPr>
          <p:cNvSpPr/>
          <p:nvPr/>
        </p:nvSpPr>
        <p:spPr>
          <a:xfrm>
            <a:off x="450102" y="4088647"/>
            <a:ext cx="2547703" cy="154222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srgbClr val="FFFF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4CD5B0B4-E888-2B49-8C1D-7AFEB24D008F}"/>
                  </a:ext>
                </a:extLst>
              </p:cNvPr>
              <p:cNvSpPr/>
              <p:nvPr/>
            </p:nvSpPr>
            <p:spPr>
              <a:xfrm>
                <a:off x="181949" y="4957865"/>
                <a:ext cx="2879058" cy="3528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i="1">
                          <a:solidFill>
                            <a:srgbClr val="000000"/>
                          </a:solidFill>
                          <a:latin typeface="Cambria Math" charset="0"/>
                        </a:rPr>
                        <m:t>𝑝</m:t>
                      </m:r>
                      <m:d>
                        <m:dPr>
                          <m:ctrlPr>
                            <a:rPr lang="en-US" sz="1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500">
                              <a:solidFill>
                                <a:srgbClr val="000000"/>
                              </a:solidFill>
                              <a:latin typeface="Cambria Math" charset="0"/>
                            </a:rPr>
                            <m:t>𝐱</m:t>
                          </m:r>
                          <m:r>
                            <a:rPr lang="en-US" sz="1500">
                              <a:solidFill>
                                <a:srgbClr val="000000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15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𝐲</m:t>
                          </m:r>
                          <m:r>
                            <a:rPr lang="en-US" sz="15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500">
                              <a:solidFill>
                                <a:srgbClr val="000000"/>
                              </a:solidFill>
                              <a:latin typeface="Cambria Math" charset="0"/>
                            </a:rPr>
                            <m:t>𝐡</m:t>
                          </m:r>
                          <m:r>
                            <a:rPr lang="en-US" sz="1500">
                              <a:solidFill>
                                <a:srgbClr val="000000"/>
                              </a:solidFill>
                              <a:latin typeface="Cambria Math" charset="0"/>
                            </a:rPr>
                            <m:t>|</m:t>
                          </m:r>
                          <m:r>
                            <a:rPr lang="en-US" sz="1500">
                              <a:solidFill>
                                <a:srgbClr val="000000"/>
                              </a:solidFill>
                              <a:latin typeface="Cambria Math" charset="0"/>
                            </a:rPr>
                            <m:t>𝐳</m:t>
                          </m:r>
                        </m:e>
                      </m:d>
                      <m:r>
                        <a:rPr lang="en-US" sz="1500" i="1">
                          <a:solidFill>
                            <a:srgbClr val="000000"/>
                          </a:solidFill>
                          <a:latin typeface="Cambria Math" charset="0"/>
                        </a:rPr>
                        <m:t>∝</m:t>
                      </m:r>
                      <m:func>
                        <m:funcPr>
                          <m:ctrlPr>
                            <a:rPr lang="en-US" sz="1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500">
                              <a:solidFill>
                                <a:srgbClr val="000000"/>
                              </a:solidFill>
                              <a:latin typeface="Cambria Math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sz="15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500">
                                  <a:solidFill>
                                    <a:srgbClr val="000000"/>
                                  </a:solidFill>
                                  <a:latin typeface="Cambria Math" charset="0"/>
                                </a:rPr>
                                <m:t>−</m:t>
                              </m:r>
                              <m:r>
                                <a:rPr lang="en-US" sz="1500" i="1">
                                  <a:solidFill>
                                    <a:srgbClr val="000000"/>
                                  </a:solidFill>
                                  <a:latin typeface="Cambria Math" charset="0"/>
                                </a:rPr>
                                <m:t>𝐸</m:t>
                              </m:r>
                              <m:d>
                                <m:dPr>
                                  <m:ctrlPr>
                                    <a:rPr lang="en-US" sz="15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500">
                                      <a:solidFill>
                                        <a:srgbClr val="000000"/>
                                      </a:solidFill>
                                      <a:latin typeface="Cambria Math" charset="0"/>
                                    </a:rPr>
                                    <m:t>𝐱</m:t>
                                  </m:r>
                                  <m:r>
                                    <a:rPr lang="en-US" sz="1500">
                                      <a:solidFill>
                                        <a:srgbClr val="000000"/>
                                      </a:solidFill>
                                      <a:latin typeface="Cambria Math" charset="0"/>
                                    </a:rPr>
                                    <m:t>,</m:t>
                                  </m:r>
                                  <m:r>
                                    <a:rPr lang="en-US" sz="150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𝐲</m:t>
                                  </m:r>
                                  <m:r>
                                    <a:rPr lang="en-US" sz="150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sz="1500">
                                      <a:solidFill>
                                        <a:srgbClr val="000000"/>
                                      </a:solidFill>
                                      <a:latin typeface="Cambria Math" charset="0"/>
                                    </a:rPr>
                                    <m:t>𝐡</m:t>
                                  </m:r>
                                  <m:r>
                                    <a:rPr lang="en-US" sz="1500">
                                      <a:solidFill>
                                        <a:srgbClr val="000000"/>
                                      </a:solidFill>
                                      <a:latin typeface="Cambria Math" charset="0"/>
                                    </a:rPr>
                                    <m:t>|</m:t>
                                  </m:r>
                                  <m:r>
                                    <a:rPr lang="en-US" sz="1500">
                                      <a:solidFill>
                                        <a:srgbClr val="000000"/>
                                      </a:solidFill>
                                      <a:latin typeface="Cambria Math" charset="0"/>
                                    </a:rPr>
                                    <m:t>𝐳</m:t>
                                  </m:r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en-US" sz="15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4CD5B0B4-E888-2B49-8C1D-7AFEB24D00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949" y="4957865"/>
                <a:ext cx="2879058" cy="352854"/>
              </a:xfrm>
              <a:prstGeom prst="rect">
                <a:avLst/>
              </a:prstGeom>
              <a:blipFill rotWithShape="0">
                <a:blip r:embed="rId3"/>
                <a:stretch>
                  <a:fillRect b="-34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5FA5795D-4FA2-F74D-B91D-259818883B54}"/>
                  </a:ext>
                </a:extLst>
              </p:cNvPr>
              <p:cNvSpPr/>
              <p:nvPr/>
            </p:nvSpPr>
            <p:spPr>
              <a:xfrm>
                <a:off x="1076650" y="5614377"/>
                <a:ext cx="7221202" cy="3742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>
                          <a:solidFill>
                            <a:srgbClr val="C00000"/>
                          </a:solidFill>
                          <a:latin typeface="Cambria Math" charset="0"/>
                        </a:rPr>
                        <m:t>𝐸</m:t>
                      </m:r>
                      <m:d>
                        <m:dPr>
                          <m:ctrlPr>
                            <a:rPr lang="en-US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solidFill>
                                <a:srgbClr val="92D050"/>
                              </a:solidFill>
                              <a:latin typeface="Cambria Math" charset="0"/>
                            </a:rPr>
                            <m:t>𝐱</m:t>
                          </m:r>
                          <m:r>
                            <a:rPr lang="en-US" sz="1800">
                              <a:solidFill>
                                <a:srgbClr val="000000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180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𝐲</m:t>
                          </m:r>
                          <m:r>
                            <a:rPr lang="en-US" sz="18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800">
                              <a:solidFill>
                                <a:srgbClr val="00CC99">
                                  <a:lumMod val="50000"/>
                                </a:srgbClr>
                              </a:solidFill>
                              <a:latin typeface="Cambria Math" charset="0"/>
                            </a:rPr>
                            <m:t>𝐡</m:t>
                          </m:r>
                          <m:r>
                            <a:rPr lang="en-US" sz="1800">
                              <a:solidFill>
                                <a:srgbClr val="000000"/>
                              </a:solidFill>
                              <a:latin typeface="Cambria Math" charset="0"/>
                            </a:rPr>
                            <m:t>|</m:t>
                          </m:r>
                          <m:r>
                            <a:rPr lang="en-US" sz="1800" i="1">
                              <a:solidFill>
                                <a:srgbClr val="B3752D"/>
                              </a:solidFill>
                              <a:latin typeface="Cambria Math" charset="0"/>
                            </a:rPr>
                            <m:t>𝐳</m:t>
                          </m:r>
                        </m:e>
                      </m:d>
                      <m:r>
                        <a:rPr lang="en-US" sz="1800" i="1">
                          <a:solidFill>
                            <a:srgbClr val="000000"/>
                          </a:solidFill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i="1">
                              <a:solidFill>
                                <a:srgbClr val="000000"/>
                              </a:solidFill>
                              <a:latin typeface="Cambria Math" charset="0"/>
                            </a:rPr>
                            <m:t>−</m:t>
                          </m:r>
                          <m:r>
                            <a:rPr lang="en-US" sz="1800" i="1">
                              <a:solidFill>
                                <a:srgbClr val="B3752D"/>
                              </a:solidFill>
                              <a:latin typeface="Cambria Math" charset="0"/>
                            </a:rPr>
                            <m:t>𝐳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1800">
                              <a:solidFill>
                                <a:srgbClr val="000000"/>
                              </a:solidFill>
                              <a:latin typeface="Cambria Math" charset="0"/>
                            </a:rPr>
                            <m:t>T</m:t>
                          </m:r>
                        </m:sup>
                      </m:sSup>
                      <m:sSub>
                        <m:sSubPr>
                          <m:ctrlPr>
                            <a:rPr lang="en-US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rgbClr val="000000"/>
                              </a:solidFill>
                              <a:latin typeface="Cambria Math" charset="0"/>
                            </a:rPr>
                            <m:t>𝐖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rgbClr val="000000"/>
                              </a:solidFill>
                              <a:latin typeface="Cambria Math" charset="0"/>
                            </a:rPr>
                            <m:t>𝟏</m:t>
                          </m:r>
                        </m:sub>
                      </m:sSub>
                      <m:r>
                        <a:rPr lang="en-US" sz="1800" i="1">
                          <a:solidFill>
                            <a:srgbClr val="92D050"/>
                          </a:solidFill>
                          <a:latin typeface="Cambria Math" charset="0"/>
                        </a:rPr>
                        <m:t>𝐱</m:t>
                      </m:r>
                      <m:sSup>
                        <m:sSupPr>
                          <m:ctrlPr>
                            <a:rPr lang="en-US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i="1">
                              <a:solidFill>
                                <a:srgbClr val="000000"/>
                              </a:solidFill>
                              <a:latin typeface="Cambria Math" charset="0"/>
                            </a:rPr>
                            <m:t>−</m:t>
                          </m:r>
                          <m:r>
                            <a:rPr lang="en-US" sz="1800" i="1">
                              <a:solidFill>
                                <a:srgbClr val="92D050"/>
                              </a:solidFill>
                              <a:latin typeface="Cambria Math" charset="0"/>
                            </a:rPr>
                            <m:t>𝐱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1800">
                              <a:solidFill>
                                <a:srgbClr val="000000"/>
                              </a:solidFill>
                              <a:latin typeface="Cambria Math" charset="0"/>
                            </a:rPr>
                            <m:t>T</m:t>
                          </m:r>
                        </m:sup>
                      </m:sSup>
                      <m:sSub>
                        <m:sSubPr>
                          <m:ctrlPr>
                            <a:rPr lang="en-US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rgbClr val="000000"/>
                              </a:solidFill>
                              <a:latin typeface="Cambria Math" charset="0"/>
                            </a:rPr>
                            <m:t>𝐖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rgbClr val="000000"/>
                              </a:solidFill>
                              <a:latin typeface="Cambria Math" charset="0"/>
                            </a:rPr>
                            <m:t>𝟐</m:t>
                          </m:r>
                        </m:sub>
                      </m:sSub>
                      <m:r>
                        <a:rPr lang="en-US" sz="1800" i="1">
                          <a:solidFill>
                            <a:srgbClr val="92D050"/>
                          </a:solidFill>
                          <a:latin typeface="Cambria Math" charset="0"/>
                        </a:rPr>
                        <m:t>𝐱</m:t>
                      </m:r>
                      <m:r>
                        <a:rPr lang="en-US" sz="1800" i="1">
                          <a:solidFill>
                            <a:srgbClr val="000000"/>
                          </a:solidFill>
                          <a:latin typeface="Cambria Math" charset="0"/>
                        </a:rPr>
                        <m:t>−</m:t>
                      </m:r>
                      <m:sSup>
                        <m:sSupPr>
                          <m:ctrlPr>
                            <a:rPr lang="en-US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i="1">
                              <a:solidFill>
                                <a:srgbClr val="92D050"/>
                              </a:solidFill>
                              <a:latin typeface="Cambria Math" charset="0"/>
                            </a:rPr>
                            <m:t>𝐱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1800">
                              <a:solidFill>
                                <a:srgbClr val="000000"/>
                              </a:solidFill>
                              <a:latin typeface="Cambria Math" charset="0"/>
                            </a:rPr>
                            <m:t>T</m:t>
                          </m:r>
                        </m:sup>
                      </m:sSup>
                      <m:sSub>
                        <m:sSubPr>
                          <m:ctrlPr>
                            <a:rPr lang="en-US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rgbClr val="000000"/>
                              </a:solidFill>
                              <a:latin typeface="Cambria Math" charset="0"/>
                            </a:rPr>
                            <m:t>𝐖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rgbClr val="000000"/>
                              </a:solidFill>
                              <a:latin typeface="Cambria Math" charset="0"/>
                            </a:rPr>
                            <m:t>𝟑</m:t>
                          </m:r>
                        </m:sub>
                      </m:sSub>
                      <m:r>
                        <a:rPr lang="en-US" sz="1800">
                          <a:solidFill>
                            <a:srgbClr val="00CC99">
                              <a:lumMod val="50000"/>
                            </a:srgbClr>
                          </a:solidFill>
                          <a:latin typeface="Cambria Math" charset="0"/>
                        </a:rPr>
                        <m:t>𝐡</m:t>
                      </m:r>
                      <m:r>
                        <a:rPr lang="en-US" sz="1800" i="1">
                          <a:solidFill>
                            <a:srgbClr val="000000"/>
                          </a:solidFill>
                          <a:latin typeface="Cambria Math" charset="0"/>
                        </a:rPr>
                        <m:t>−</m:t>
                      </m:r>
                      <m:sSup>
                        <m:sSupPr>
                          <m:ctrlPr>
                            <a:rPr lang="en-US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>
                              <a:solidFill>
                                <a:srgbClr val="00CC99">
                                  <a:lumMod val="50000"/>
                                </a:srgbClr>
                              </a:solidFill>
                              <a:latin typeface="Cambria Math" charset="0"/>
                            </a:rPr>
                            <m:t>𝐡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1800">
                              <a:solidFill>
                                <a:srgbClr val="000000"/>
                              </a:solidFill>
                              <a:latin typeface="Cambria Math" charset="0"/>
                            </a:rPr>
                            <m:t>T</m:t>
                          </m:r>
                        </m:sup>
                      </m:sSup>
                      <m:sSub>
                        <m:sSubPr>
                          <m:ctrlPr>
                            <a:rPr lang="en-US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rgbClr val="000000"/>
                              </a:solidFill>
                              <a:latin typeface="Cambria Math" charset="0"/>
                            </a:rPr>
                            <m:t>𝐖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rgbClr val="000000"/>
                              </a:solidFill>
                              <a:latin typeface="Cambria Math" charset="0"/>
                            </a:rPr>
                            <m:t>𝟒</m:t>
                          </m:r>
                        </m:sub>
                      </m:sSub>
                      <m:r>
                        <a:rPr lang="en-US" sz="1800">
                          <a:solidFill>
                            <a:srgbClr val="00CC99">
                              <a:lumMod val="50000"/>
                            </a:srgbClr>
                          </a:solidFill>
                          <a:latin typeface="Cambria Math" charset="0"/>
                        </a:rPr>
                        <m:t>𝐡</m:t>
                      </m:r>
                      <m:r>
                        <a:rPr lang="en-US" sz="1800" i="1">
                          <a:solidFill>
                            <a:srgbClr val="000000"/>
                          </a:solidFill>
                          <a:latin typeface="Cambria Math" charset="0"/>
                        </a:rPr>
                        <m:t>−</m:t>
                      </m:r>
                      <m:sSup>
                        <m:sSupPr>
                          <m:ctrlPr>
                            <a:rPr lang="en-US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>
                              <a:solidFill>
                                <a:srgbClr val="00CC99">
                                  <a:lumMod val="50000"/>
                                </a:srgbClr>
                              </a:solidFill>
                              <a:latin typeface="Cambria Math" charset="0"/>
                            </a:rPr>
                            <m:t>𝐡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1800">
                              <a:solidFill>
                                <a:srgbClr val="000000"/>
                              </a:solidFill>
                              <a:latin typeface="Cambria Math" charset="0"/>
                            </a:rPr>
                            <m:t>T</m:t>
                          </m:r>
                        </m:sup>
                      </m:sSup>
                      <m:sSub>
                        <m:sSubPr>
                          <m:ctrlPr>
                            <a:rPr lang="en-US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rgbClr val="000000"/>
                              </a:solidFill>
                              <a:latin typeface="Cambria Math" charset="0"/>
                            </a:rPr>
                            <m:t>𝐖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𝟓</m:t>
                          </m:r>
                        </m:sub>
                      </m:sSub>
                      <m:r>
                        <a:rPr lang="en-US" sz="180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𝐲</m:t>
                      </m:r>
                      <m:r>
                        <a:rPr lang="en-US" sz="1800" i="1">
                          <a:solidFill>
                            <a:srgbClr val="00CC99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800" i="1">
                          <a:solidFill>
                            <a:srgbClr val="000000"/>
                          </a:solidFill>
                          <a:latin typeface="Cambria Math" charset="0"/>
                        </a:rPr>
                        <m:t>𝑩𝒊𝒂𝒔</m:t>
                      </m:r>
                    </m:oMath>
                  </m:oMathPara>
                </a14:m>
                <a:endParaRPr lang="en-US" sz="18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34" name="Rectangle 3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5FA5795D-4FA2-F74D-B91D-259818883B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6650" y="5614377"/>
                <a:ext cx="7221202" cy="374270"/>
              </a:xfrm>
              <a:prstGeom prst="rect">
                <a:avLst/>
              </a:prstGeom>
              <a:blipFill rotWithShape="0"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0" name="TextBox 289">
            <a:extLst>
              <a:ext uri="{FF2B5EF4-FFF2-40B4-BE49-F238E27FC236}">
                <a16:creationId xmlns:a16="http://schemas.microsoft.com/office/drawing/2014/main" id="{DCA415DE-CA23-8C4A-8DE5-F62D49E0BDF0}"/>
              </a:ext>
            </a:extLst>
          </p:cNvPr>
          <p:cNvSpPr txBox="1"/>
          <p:nvPr/>
        </p:nvSpPr>
        <p:spPr>
          <a:xfrm>
            <a:off x="202910" y="2182013"/>
            <a:ext cx="224213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Gene </a:t>
            </a:r>
            <a:b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regulatory network </a:t>
            </a:r>
          </a:p>
          <a:p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builds </a:t>
            </a:r>
          </a:p>
          <a:p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skeleton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10145" y="4307061"/>
            <a:ext cx="1546043" cy="34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50" dirty="0">
                <a:solidFill>
                  <a:srgbClr val="000000"/>
                </a:solidFill>
              </a:rPr>
              <a:t>Energy model: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35AA93C-05A2-564B-B302-4956751F82CF}"/>
              </a:ext>
            </a:extLst>
          </p:cNvPr>
          <p:cNvSpPr/>
          <p:nvPr/>
        </p:nvSpPr>
        <p:spPr>
          <a:xfrm>
            <a:off x="6716495" y="5948549"/>
            <a:ext cx="23503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1600" dirty="0">
                <a:solidFill>
                  <a:srgbClr val="FFFFFF">
                    <a:lumMod val="50000"/>
                  </a:srgbClr>
                </a:solidFill>
              </a:rPr>
              <a:t>[Wang et al. (‘18) </a:t>
            </a:r>
            <a:r>
              <a:rPr lang="en-US" sz="1600" dirty="0">
                <a:solidFill>
                  <a:srgbClr val="FFFFFF">
                    <a:lumMod val="50000"/>
                  </a:srgbClr>
                </a:solidFill>
              </a:rPr>
              <a:t>Science]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EB52680-1CE5-5141-9284-020F0FC6AE1B}"/>
              </a:ext>
            </a:extLst>
          </p:cNvPr>
          <p:cNvSpPr txBox="1">
            <a:spLocks/>
          </p:cNvSpPr>
          <p:nvPr/>
        </p:nvSpPr>
        <p:spPr>
          <a:xfrm>
            <a:off x="391259" y="254294"/>
            <a:ext cx="8410996" cy="900967"/>
          </a:xfrm>
          <a:prstGeom prst="rect">
            <a:avLst/>
          </a:prstGeom>
        </p:spPr>
        <p:txBody>
          <a:bodyPr anchor="b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br>
              <a:rPr lang="en-US" dirty="0"/>
            </a:br>
            <a:r>
              <a:rPr lang="en-US" dirty="0"/>
              <a:t>Machine Learning Applications: </a:t>
            </a:r>
            <a:br>
              <a:rPr lang="en-US" dirty="0"/>
            </a:br>
            <a:r>
              <a:rPr lang="en-US" sz="2000" dirty="0"/>
              <a:t>Deep Structured Phenotype Network (DSPN) </a:t>
            </a:r>
          </a:p>
        </p:txBody>
      </p:sp>
      <p:sp>
        <p:nvSpPr>
          <p:cNvPr id="12" name="Footer Placeholder 3">
            <a:extLst>
              <a:ext uri="{FF2B5EF4-FFF2-40B4-BE49-F238E27FC236}">
                <a16:creationId xmlns:a16="http://schemas.microsoft.com/office/drawing/2014/main" id="{5242138F-5B5F-254A-816A-17F405837AE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2322576" y="6400800"/>
            <a:ext cx="4023491" cy="467820"/>
          </a:xfrm>
        </p:spPr>
        <p:txBody>
          <a:bodyPr/>
          <a:lstStyle/>
          <a:p>
            <a:r>
              <a:rPr lang="en-US" dirty="0"/>
              <a:t>Yale Biomedical Data Summer Course June 8</a:t>
            </a:r>
            <a:r>
              <a:rPr lang="en-US" baseline="30000" dirty="0"/>
              <a:t>th</a:t>
            </a:r>
            <a:r>
              <a:rPr lang="en-US" dirty="0"/>
              <a:t> – 12</a:t>
            </a:r>
            <a:r>
              <a:rPr lang="en-US" baseline="30000" dirty="0"/>
              <a:t>th</a:t>
            </a:r>
            <a:r>
              <a:rPr lang="en-US" dirty="0"/>
              <a:t>, 2020</a:t>
            </a:r>
          </a:p>
        </p:txBody>
      </p:sp>
    </p:spTree>
    <p:extLst>
      <p:ext uri="{BB962C8B-B14F-4D97-AF65-F5344CB8AC3E}">
        <p14:creationId xmlns:p14="http://schemas.microsoft.com/office/powerpoint/2010/main" val="7277172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228087" y="1914011"/>
            <a:ext cx="3365055" cy="4277470"/>
            <a:chOff x="586788" y="2017759"/>
            <a:chExt cx="3083512" cy="394809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0B2141B-FA5A-F541-96FC-A04C19C60B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80" r="50979"/>
            <a:stretch/>
          </p:blipFill>
          <p:spPr>
            <a:xfrm>
              <a:off x="635693" y="2017759"/>
              <a:ext cx="3034607" cy="3948096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9CE81A9-7F7E-FA44-8E53-FA851DAD3963}"/>
                </a:ext>
              </a:extLst>
            </p:cNvPr>
            <p:cNvSpPr/>
            <p:nvPr/>
          </p:nvSpPr>
          <p:spPr>
            <a:xfrm>
              <a:off x="586788" y="2627861"/>
              <a:ext cx="274815" cy="32704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rgbClr val="FFFFFF"/>
                </a:solidFill>
              </a:endParaRPr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7094E792-558C-4C49-A8F6-9B306BF01B1D}"/>
              </a:ext>
            </a:extLst>
          </p:cNvPr>
          <p:cNvSpPr/>
          <p:nvPr/>
        </p:nvSpPr>
        <p:spPr>
          <a:xfrm>
            <a:off x="2240805" y="6023164"/>
            <a:ext cx="181049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1200" dirty="0">
                <a:solidFill>
                  <a:srgbClr val="FFFFFF">
                    <a:lumMod val="50000"/>
                  </a:srgbClr>
                </a:solidFill>
              </a:rPr>
              <a:t>[Wang et al. (‘18) </a:t>
            </a:r>
            <a:r>
              <a:rPr lang="en-US" sz="1200" dirty="0">
                <a:solidFill>
                  <a:srgbClr val="FFFFFF">
                    <a:lumMod val="50000"/>
                  </a:srgbClr>
                </a:solidFill>
              </a:rPr>
              <a:t>Science]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1301" y="1230962"/>
            <a:ext cx="4307508" cy="251498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1301" y="3758325"/>
            <a:ext cx="2117161" cy="248125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7034" y="3768264"/>
            <a:ext cx="2103676" cy="248125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909493" y="1280657"/>
            <a:ext cx="2191516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solidFill>
                  <a:srgbClr val="000000"/>
                </a:solidFill>
              </a:rPr>
              <a:t>Cross-disorder MOD/HOG enrichment ranking</a:t>
            </a:r>
          </a:p>
        </p:txBody>
      </p:sp>
      <p:sp>
        <p:nvSpPr>
          <p:cNvPr id="16" name="Rectangle 15"/>
          <p:cNvSpPr/>
          <p:nvPr/>
        </p:nvSpPr>
        <p:spPr bwMode="auto">
          <a:xfrm>
            <a:off x="6271263" y="1286700"/>
            <a:ext cx="432564" cy="18288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2813"/>
            <a:endParaRPr lang="en-US">
              <a:solidFill>
                <a:srgbClr val="000000"/>
              </a:solidFill>
              <a:latin typeface="Arial" pitchFamily="-65" charset="0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4113428" y="1289988"/>
            <a:ext cx="432564" cy="18288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2813"/>
            <a:endParaRPr lang="en-US">
              <a:solidFill>
                <a:srgbClr val="000000"/>
              </a:solidFill>
              <a:latin typeface="Arial" pitchFamily="-65" charset="0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4120471" y="3825907"/>
            <a:ext cx="432564" cy="18288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2813"/>
            <a:endParaRPr lang="en-US">
              <a:solidFill>
                <a:srgbClr val="000000"/>
              </a:solidFill>
              <a:latin typeface="Arial" pitchFamily="-65" charset="0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6278306" y="3824829"/>
            <a:ext cx="432564" cy="18288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2813"/>
            <a:endParaRPr lang="en-US">
              <a:solidFill>
                <a:srgbClr val="000000"/>
              </a:solidFill>
              <a:latin typeface="Arial" pitchFamily="-65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985664" y="1239640"/>
            <a:ext cx="708918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000000"/>
                </a:solidFill>
              </a:rPr>
              <a:t>SCZ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982294" y="3798734"/>
            <a:ext cx="708918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000000"/>
                </a:solidFill>
              </a:rPr>
              <a:t>BPD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139975" y="3818611"/>
            <a:ext cx="708918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000000"/>
                </a:solidFill>
              </a:rPr>
              <a:t>ASD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DE0912B9-E68E-924D-BE31-DB7B8DB5ADFB}"/>
              </a:ext>
            </a:extLst>
          </p:cNvPr>
          <p:cNvSpPr txBox="1">
            <a:spLocks/>
          </p:cNvSpPr>
          <p:nvPr/>
        </p:nvSpPr>
        <p:spPr>
          <a:xfrm>
            <a:off x="391259" y="254294"/>
            <a:ext cx="8410996" cy="900967"/>
          </a:xfrm>
          <a:prstGeom prst="rect">
            <a:avLst/>
          </a:prstGeom>
        </p:spPr>
        <p:txBody>
          <a:bodyPr anchor="b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br>
              <a:rPr lang="en-US" dirty="0"/>
            </a:br>
            <a:r>
              <a:rPr lang="en-US" dirty="0"/>
              <a:t>Machine Learning Applications: </a:t>
            </a:r>
            <a:br>
              <a:rPr lang="en-US" dirty="0"/>
            </a:br>
            <a:r>
              <a:rPr lang="en-US" sz="2000" dirty="0"/>
              <a:t>DSPN discovers enriched pathways </a:t>
            </a:r>
            <a:br>
              <a:rPr lang="en-US" sz="2000" dirty="0"/>
            </a:br>
            <a:r>
              <a:rPr lang="en-US" sz="2000" dirty="0"/>
              <a:t>and linkages to genetic variation</a:t>
            </a:r>
          </a:p>
        </p:txBody>
      </p:sp>
      <p:sp>
        <p:nvSpPr>
          <p:cNvPr id="24" name="Footer Placeholder 3">
            <a:extLst>
              <a:ext uri="{FF2B5EF4-FFF2-40B4-BE49-F238E27FC236}">
                <a16:creationId xmlns:a16="http://schemas.microsoft.com/office/drawing/2014/main" id="{7B4B9106-B3C8-5744-AD8D-033AFD5EDD6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2322576" y="6400800"/>
            <a:ext cx="4023491" cy="467820"/>
          </a:xfrm>
        </p:spPr>
        <p:txBody>
          <a:bodyPr/>
          <a:lstStyle/>
          <a:p>
            <a:r>
              <a:rPr lang="en-US" dirty="0"/>
              <a:t>Yale Biomedical Data Summer Course June 8</a:t>
            </a:r>
            <a:r>
              <a:rPr lang="en-US" baseline="30000" dirty="0"/>
              <a:t>th</a:t>
            </a:r>
            <a:r>
              <a:rPr lang="en-US" dirty="0"/>
              <a:t> – 12</a:t>
            </a:r>
            <a:r>
              <a:rPr lang="en-US" baseline="30000" dirty="0"/>
              <a:t>th</a:t>
            </a:r>
            <a:r>
              <a:rPr lang="en-US" dirty="0"/>
              <a:t>, 2020</a:t>
            </a:r>
          </a:p>
        </p:txBody>
      </p:sp>
    </p:spTree>
    <p:extLst>
      <p:ext uri="{BB962C8B-B14F-4D97-AF65-F5344CB8AC3E}">
        <p14:creationId xmlns:p14="http://schemas.microsoft.com/office/powerpoint/2010/main" val="8242998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760" y="1443210"/>
            <a:ext cx="8412480" cy="4748270"/>
          </a:xfrm>
        </p:spPr>
        <p:txBody>
          <a:bodyPr/>
          <a:lstStyle/>
          <a:p>
            <a:r>
              <a:rPr lang="en-US" dirty="0"/>
              <a:t>Bioinformatics references: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GTEx</a:t>
            </a:r>
            <a:r>
              <a:rPr lang="en-US" dirty="0"/>
              <a:t> Consortium. "Genetic effects on gene expression across human tissues." </a:t>
            </a:r>
            <a:r>
              <a:rPr lang="en-US" i="1" dirty="0"/>
              <a:t>Nature</a:t>
            </a:r>
            <a:r>
              <a:rPr lang="en-US" dirty="0"/>
              <a:t> 550, no. 7675 (2017): 204.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Wang, D., Liu, S., </a:t>
            </a:r>
            <a:r>
              <a:rPr lang="en-US" dirty="0" err="1"/>
              <a:t>Warrell</a:t>
            </a:r>
            <a:r>
              <a:rPr lang="en-US" dirty="0"/>
              <a:t>, J., Won, H., Shi, X., Navarro, F.C., Clarke, D., </a:t>
            </a:r>
            <a:r>
              <a:rPr lang="en-US" dirty="0" err="1"/>
              <a:t>Gu</a:t>
            </a:r>
            <a:r>
              <a:rPr lang="en-US" dirty="0"/>
              <a:t>, M., </a:t>
            </a:r>
            <a:r>
              <a:rPr lang="en-US" dirty="0" err="1"/>
              <a:t>Emani</a:t>
            </a:r>
            <a:r>
              <a:rPr lang="en-US" dirty="0"/>
              <a:t>, P., Yang, Y.T. and Xu, M., 2018. Comprehensive functional genomic resource and integrative model for the human brain. </a:t>
            </a:r>
            <a:r>
              <a:rPr lang="en-US" i="1" dirty="0"/>
              <a:t>Science</a:t>
            </a:r>
            <a:r>
              <a:rPr lang="en-US" dirty="0"/>
              <a:t>, </a:t>
            </a:r>
            <a:r>
              <a:rPr lang="en-US" i="1" dirty="0"/>
              <a:t>362</a:t>
            </a:r>
            <a:r>
              <a:rPr lang="en-US" dirty="0"/>
              <a:t>(6420).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Bycroft</a:t>
            </a:r>
            <a:r>
              <a:rPr lang="en-US" dirty="0"/>
              <a:t>, Clare, Colin Freeman, </a:t>
            </a:r>
            <a:r>
              <a:rPr lang="en-US" dirty="0" err="1"/>
              <a:t>Desislava</a:t>
            </a:r>
            <a:r>
              <a:rPr lang="en-US" dirty="0"/>
              <a:t> </a:t>
            </a:r>
            <a:r>
              <a:rPr lang="en-US" dirty="0" err="1"/>
              <a:t>Petkova</a:t>
            </a:r>
            <a:r>
              <a:rPr lang="en-US" dirty="0"/>
              <a:t>, Gavin Band, Lloyd T. Elliott, Kevin Sharp, Allan </a:t>
            </a:r>
            <a:r>
              <a:rPr lang="en-US" dirty="0" err="1"/>
              <a:t>Motyer</a:t>
            </a:r>
            <a:r>
              <a:rPr lang="en-US" dirty="0"/>
              <a:t> et al. "The UK Biobank resource with deep phenotyping and genomic data." </a:t>
            </a:r>
            <a:r>
              <a:rPr lang="en-US" i="1" dirty="0"/>
              <a:t>Nature</a:t>
            </a:r>
            <a:r>
              <a:rPr lang="en-US" dirty="0"/>
              <a:t> 562, no. 7726 (2018): 203.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Alon</a:t>
            </a:r>
            <a:r>
              <a:rPr lang="en-US" dirty="0"/>
              <a:t>, Uri. </a:t>
            </a:r>
            <a:r>
              <a:rPr lang="en-US" i="1" dirty="0"/>
              <a:t>An introduction to systems biology: design principles of biological circuits</a:t>
            </a:r>
            <a:r>
              <a:rPr lang="en-US" dirty="0"/>
              <a:t>. Chapman and Hall/CRC, 2006.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E13C6-A4BF-A842-9635-B1271B30A9E0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CF9B9290-2124-9049-B4DF-E0581569103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2322576" y="6400800"/>
            <a:ext cx="4023491" cy="467820"/>
          </a:xfrm>
        </p:spPr>
        <p:txBody>
          <a:bodyPr/>
          <a:lstStyle/>
          <a:p>
            <a:r>
              <a:rPr lang="en-US" dirty="0"/>
              <a:t>Yale Biomedical Data Summer Course June 8</a:t>
            </a:r>
            <a:r>
              <a:rPr lang="en-US" baseline="30000" dirty="0"/>
              <a:t>th</a:t>
            </a:r>
            <a:r>
              <a:rPr lang="en-US" dirty="0"/>
              <a:t> – 12</a:t>
            </a:r>
            <a:r>
              <a:rPr lang="en-US" baseline="30000" dirty="0"/>
              <a:t>th</a:t>
            </a:r>
            <a:r>
              <a:rPr lang="en-US" dirty="0"/>
              <a:t>, 2020</a:t>
            </a:r>
          </a:p>
        </p:txBody>
      </p:sp>
    </p:spTree>
    <p:extLst>
      <p:ext uri="{BB962C8B-B14F-4D97-AF65-F5344CB8AC3E}">
        <p14:creationId xmlns:p14="http://schemas.microsoft.com/office/powerpoint/2010/main" val="17029434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38CF93-F480-2943-B7CC-13CF30E1F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 (contd.)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DA4572-127D-734B-960D-05AB2767B2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67242" y="1371600"/>
            <a:ext cx="8559044" cy="4800600"/>
          </a:xfrm>
        </p:spPr>
        <p:txBody>
          <a:bodyPr/>
          <a:lstStyle/>
          <a:p>
            <a:r>
              <a:rPr lang="en-US" sz="1600" dirty="0" err="1"/>
              <a:t>Nagalakshmi</a:t>
            </a:r>
            <a:r>
              <a:rPr lang="en-US" sz="1600" dirty="0"/>
              <a:t> et al. </a:t>
            </a:r>
            <a:r>
              <a:rPr lang="en-US" sz="1600" b="1" dirty="0"/>
              <a:t>2009</a:t>
            </a:r>
            <a:r>
              <a:rPr lang="en-US" sz="1600" dirty="0"/>
              <a:t>, “RNA-Seq: a revolutionary tool for transcriptomics” </a:t>
            </a:r>
            <a:r>
              <a:rPr lang="en-US" sz="1600" i="1" dirty="0"/>
              <a:t>Nat. Rev. Gen. </a:t>
            </a:r>
            <a:r>
              <a:rPr lang="en-US" sz="1600" dirty="0"/>
              <a:t>10, Pgs. 57-63</a:t>
            </a:r>
          </a:p>
          <a:p>
            <a:r>
              <a:rPr lang="en-US" sz="1600" dirty="0"/>
              <a:t>Islam et al. </a:t>
            </a:r>
            <a:r>
              <a:rPr lang="en-US" sz="1600" b="1" dirty="0"/>
              <a:t>2014</a:t>
            </a:r>
            <a:r>
              <a:rPr lang="en-US" sz="1600" dirty="0"/>
              <a:t>, “Quantitative single-cell RNA-seq with unique molecular identifiers” </a:t>
            </a:r>
            <a:r>
              <a:rPr lang="en-US" sz="1600" i="1" dirty="0"/>
              <a:t>Nat. Methods </a:t>
            </a:r>
            <a:r>
              <a:rPr lang="en-US" sz="1600" dirty="0"/>
              <a:t>11(2), Pgs. 163-166</a:t>
            </a:r>
          </a:p>
          <a:p>
            <a:r>
              <a:rPr lang="en-US" sz="1600" dirty="0" err="1"/>
              <a:t>Shendure</a:t>
            </a:r>
            <a:r>
              <a:rPr lang="en-US" sz="1600" dirty="0"/>
              <a:t> et al. </a:t>
            </a:r>
            <a:r>
              <a:rPr lang="en-US" sz="1600" b="1" dirty="0"/>
              <a:t>2017</a:t>
            </a:r>
            <a:r>
              <a:rPr lang="en-US" sz="1600" dirty="0"/>
              <a:t>, “DNA sequencing at 40: past, present and future” </a:t>
            </a:r>
            <a:r>
              <a:rPr lang="en-US" sz="1600" i="1" dirty="0"/>
              <a:t>Nat. Rev. </a:t>
            </a:r>
            <a:r>
              <a:rPr lang="en-US" sz="1600" dirty="0"/>
              <a:t>550, Pgs. 345-353</a:t>
            </a:r>
          </a:p>
          <a:p>
            <a:r>
              <a:rPr lang="en-US" sz="1600" dirty="0"/>
              <a:t>Alexander, Roger P., et al. "Annotating non-coding regions of the genome." Nature Reviews Genetics 11.8 (2010): 559.</a:t>
            </a:r>
          </a:p>
          <a:p>
            <a:r>
              <a:rPr lang="en-US" sz="1600" dirty="0"/>
              <a:t>Goodwin, Sara, John D. McPherson, and W. Richard McCombie. "Coming of age: ten years of next-generation sequencing technologies." Nature Reviews Genetics 17.6 (2016): 333.</a:t>
            </a:r>
          </a:p>
          <a:p>
            <a:r>
              <a:rPr lang="en-US" sz="1600" dirty="0" err="1"/>
              <a:t>Metzker</a:t>
            </a:r>
            <a:r>
              <a:rPr lang="en-US" sz="1600" dirty="0"/>
              <a:t>, Michael L. "Sequencing technologies—the next generation." Nature reviews genetics 11.1 (2010): 31.</a:t>
            </a:r>
          </a:p>
          <a:p>
            <a:r>
              <a:rPr lang="en-US" sz="1600" dirty="0"/>
              <a:t>Robert Edgar, </a:t>
            </a:r>
            <a:r>
              <a:rPr lang="en-US" sz="1600" dirty="0">
                <a:hlinkClick r:id="rId2" tooltip="Original URL: http://drive5.com. Click or tap if you trust this link."/>
              </a:rPr>
              <a:t>drive5.com</a:t>
            </a:r>
            <a:r>
              <a:rPr lang="en-US" sz="1600" dirty="0"/>
              <a:t> (credit attribution information not provided: image taken from: </a:t>
            </a:r>
            <a:r>
              <a:rPr lang="en-US" sz="1600" dirty="0">
                <a:hlinkClick r:id="rId3" tooltip="Original URL: https://www.drive5.com/usearch/manual/fastq_files.html. Click or tap if you trust this link."/>
              </a:rPr>
              <a:t>https://www.drive5.com/usearch/manual/fastq_files.html</a:t>
            </a:r>
            <a:r>
              <a:rPr lang="en-US" sz="1600" dirty="0"/>
              <a:t>)</a:t>
            </a:r>
          </a:p>
          <a:p>
            <a:r>
              <a:rPr lang="en-US" sz="1600" dirty="0" err="1"/>
              <a:t>Saha</a:t>
            </a:r>
            <a:r>
              <a:rPr lang="en-US" sz="1600" dirty="0"/>
              <a:t>, </a:t>
            </a:r>
            <a:r>
              <a:rPr lang="en-US" sz="1600" dirty="0" err="1"/>
              <a:t>Ashis</a:t>
            </a:r>
            <a:r>
              <a:rPr lang="en-US" sz="1600" dirty="0"/>
              <a:t>, and Alexis Battle. "False positives in trans-</a:t>
            </a:r>
            <a:r>
              <a:rPr lang="en-US" sz="1600" dirty="0" err="1"/>
              <a:t>eQTL</a:t>
            </a:r>
            <a:r>
              <a:rPr lang="en-US" sz="1600" dirty="0"/>
              <a:t> and co-expression analyses arising from RNA-sequencing alignment errors." F1000Research 7 (2018).</a:t>
            </a:r>
            <a:br>
              <a:rPr lang="en-US" sz="1600" dirty="0"/>
            </a:br>
            <a:endParaRPr lang="en-US" sz="1600" dirty="0"/>
          </a:p>
          <a:p>
            <a:endParaRPr lang="en-US" sz="1600" dirty="0"/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442CAB-A652-2840-A1A6-3F804F6B0B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E13C6-A4BF-A842-9635-B1271B30A9E0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8A6C3559-7F70-9447-95DF-B1B66CB7110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2322576" y="6400800"/>
            <a:ext cx="4023491" cy="467820"/>
          </a:xfrm>
        </p:spPr>
        <p:txBody>
          <a:bodyPr/>
          <a:lstStyle/>
          <a:p>
            <a:r>
              <a:rPr lang="en-US" dirty="0"/>
              <a:t>Yale Biomedical Data Summer Course June 8</a:t>
            </a:r>
            <a:r>
              <a:rPr lang="en-US" baseline="30000" dirty="0"/>
              <a:t>th</a:t>
            </a:r>
            <a:r>
              <a:rPr lang="en-US" dirty="0"/>
              <a:t> – 12</a:t>
            </a:r>
            <a:r>
              <a:rPr lang="en-US" baseline="30000" dirty="0"/>
              <a:t>th</a:t>
            </a:r>
            <a:r>
              <a:rPr lang="en-US" dirty="0"/>
              <a:t>, 2020</a:t>
            </a:r>
          </a:p>
        </p:txBody>
      </p:sp>
    </p:spTree>
    <p:extLst>
      <p:ext uri="{BB962C8B-B14F-4D97-AF65-F5344CB8AC3E}">
        <p14:creationId xmlns:p14="http://schemas.microsoft.com/office/powerpoint/2010/main" val="27821242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ED5C64-06E4-FC4A-96BC-DACACB867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Biological Assays:</a:t>
            </a:r>
            <a:br>
              <a:rPr lang="en-US" dirty="0"/>
            </a:br>
            <a:r>
              <a:rPr lang="en-US" sz="2000" dirty="0"/>
              <a:t>Probing the various levels of cellular function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AD6FED-E5A2-0C43-A518-326418DF50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86861" y="1417320"/>
            <a:ext cx="4660584" cy="4820194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accent1"/>
                </a:solidFill>
              </a:rPr>
              <a:t>Genetic Assays:</a:t>
            </a:r>
            <a:endParaRPr lang="en-US" dirty="0"/>
          </a:p>
          <a:p>
            <a:pPr marL="685800" lvl="1" indent="-342900">
              <a:buFont typeface="+mj-lt"/>
              <a:buAutoNum type="alphaLcPeriod"/>
            </a:pPr>
            <a:r>
              <a:rPr lang="en-US" u="sng" dirty="0"/>
              <a:t>Whole Genome/Exome Sequencing:</a:t>
            </a:r>
          </a:p>
          <a:p>
            <a:pPr lvl="1"/>
            <a:r>
              <a:rPr lang="en-US" sz="1600" dirty="0"/>
              <a:t>Entire genome/exome sequenced</a:t>
            </a:r>
          </a:p>
          <a:p>
            <a:pPr lvl="1"/>
            <a:r>
              <a:rPr lang="en-US" sz="1600" dirty="0"/>
              <a:t>Next-gen sequencing: DNA fragmented, adaptors added, amplified</a:t>
            </a:r>
          </a:p>
          <a:p>
            <a:pPr lvl="1"/>
            <a:r>
              <a:rPr lang="en-US" sz="1600" dirty="0"/>
              <a:t>Detected using fluorescence-based methods</a:t>
            </a:r>
          </a:p>
          <a:p>
            <a:pPr lvl="1"/>
            <a:r>
              <a:rPr lang="en-US" sz="1600" dirty="0"/>
              <a:t>Large sections of individual organism genomes can be sequenced</a:t>
            </a:r>
          </a:p>
          <a:p>
            <a:pPr marL="342900" lvl="1" indent="0">
              <a:buNone/>
            </a:pPr>
            <a:endParaRPr lang="en-US" dirty="0"/>
          </a:p>
          <a:p>
            <a:pPr marL="685800" lvl="1" indent="-342900">
              <a:buFont typeface="+mj-lt"/>
              <a:buAutoNum type="alphaLcPeriod" startAt="2"/>
            </a:pPr>
            <a:r>
              <a:rPr lang="en-US" u="sng" dirty="0"/>
              <a:t>DNA Microarray Sequencing: </a:t>
            </a:r>
          </a:p>
          <a:p>
            <a:pPr lvl="1"/>
            <a:r>
              <a:rPr lang="en-US" sz="1600" dirty="0"/>
              <a:t>Fragments hybridized to arrays of specific probes with mutations at sites polymorphic in a subset of human populations</a:t>
            </a:r>
          </a:p>
          <a:p>
            <a:pPr lvl="1"/>
            <a:r>
              <a:rPr lang="en-US" sz="1600" dirty="0"/>
              <a:t>Results: mutation “hits”</a:t>
            </a:r>
          </a:p>
          <a:p>
            <a:pPr marL="685800" lvl="1" indent="-342900">
              <a:buFont typeface="+mj-lt"/>
              <a:buAutoNum type="alphaLcPeriod"/>
            </a:pPr>
            <a:endParaRPr lang="en-US" dirty="0"/>
          </a:p>
          <a:p>
            <a:pPr marL="685800" lvl="1" indent="-342900">
              <a:buFont typeface="+mj-lt"/>
              <a:buAutoNum type="alphaLcPeriod"/>
            </a:pPr>
            <a:endParaRPr lang="en-US" dirty="0"/>
          </a:p>
          <a:p>
            <a:pPr marL="342900" lvl="1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571C38-C125-A247-8205-4B3EFAB82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E13C6-A4BF-A842-9635-B1271B30A9E0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95741F-0839-CF48-AF3C-8A4755367D2C}"/>
              </a:ext>
            </a:extLst>
          </p:cNvPr>
          <p:cNvSpPr txBox="1"/>
          <p:nvPr/>
        </p:nvSpPr>
        <p:spPr>
          <a:xfrm>
            <a:off x="5047445" y="5593297"/>
            <a:ext cx="37548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Shendure</a:t>
            </a:r>
            <a:r>
              <a:rPr lang="en-US" sz="1400" dirty="0"/>
              <a:t> et al. </a:t>
            </a:r>
            <a:r>
              <a:rPr lang="en-US" sz="1400" b="1" dirty="0"/>
              <a:t>2017</a:t>
            </a:r>
            <a:r>
              <a:rPr lang="en-US" sz="1400" dirty="0"/>
              <a:t>, </a:t>
            </a:r>
            <a:r>
              <a:rPr lang="en-US" sz="1400" i="1" dirty="0"/>
              <a:t>Nat. Rev. </a:t>
            </a:r>
            <a:r>
              <a:rPr lang="en-US" sz="1400" dirty="0"/>
              <a:t>550, Pgs. 345-353</a:t>
            </a:r>
          </a:p>
        </p:txBody>
      </p:sp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BA53E02C-F212-B44C-BA80-A94F234ECFD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2322576" y="6400800"/>
            <a:ext cx="4023491" cy="467820"/>
          </a:xfrm>
        </p:spPr>
        <p:txBody>
          <a:bodyPr/>
          <a:lstStyle/>
          <a:p>
            <a:r>
              <a:rPr lang="en-US" dirty="0"/>
              <a:t>Yale Biomedical Data Summer Course June 8</a:t>
            </a:r>
            <a:r>
              <a:rPr lang="en-US" baseline="30000" dirty="0"/>
              <a:t>th</a:t>
            </a:r>
            <a:r>
              <a:rPr lang="en-US" dirty="0"/>
              <a:t> – 12</a:t>
            </a:r>
            <a:r>
              <a:rPr lang="en-US" baseline="30000" dirty="0"/>
              <a:t>th</a:t>
            </a:r>
            <a:r>
              <a:rPr lang="en-US" dirty="0"/>
              <a:t>, 2020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E5B529-CF27-6F4F-BB82-BDAC141206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7445" y="1654987"/>
            <a:ext cx="4064000" cy="332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9858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2F9F4-CBA6-5E4A-A140-DF53FF6A4D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Biological Assays (contd.)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ADACD2-BD26-FD4D-B396-5F3506313A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86860" y="1417320"/>
            <a:ext cx="4185140" cy="4800600"/>
          </a:xfrm>
        </p:spPr>
        <p:txBody>
          <a:bodyPr/>
          <a:lstStyle/>
          <a:p>
            <a:pPr marL="457200" indent="-457200">
              <a:buFont typeface="+mj-lt"/>
              <a:buAutoNum type="arabicPeriod" startAt="2"/>
            </a:pPr>
            <a:r>
              <a:rPr lang="en-US" dirty="0">
                <a:solidFill>
                  <a:schemeClr val="accent1"/>
                </a:solidFill>
              </a:rPr>
              <a:t>Genomic Assays:</a:t>
            </a:r>
          </a:p>
          <a:p>
            <a:pPr marL="685800" lvl="1" indent="-342900">
              <a:buFont typeface="+mj-lt"/>
              <a:buAutoNum type="alphaLcPeriod"/>
            </a:pPr>
            <a:r>
              <a:rPr lang="en-US" u="sng" dirty="0"/>
              <a:t>Transcriptomics/RNA-Seq (Tissues):</a:t>
            </a:r>
          </a:p>
          <a:p>
            <a:pPr marL="685800" lvl="1" indent="-342900">
              <a:buFont typeface="+mj-lt"/>
              <a:buAutoNum type="alphaLcPeriod"/>
            </a:pPr>
            <a:endParaRPr lang="en-US" u="sng" dirty="0"/>
          </a:p>
          <a:p>
            <a:pPr lvl="1"/>
            <a:r>
              <a:rPr lang="en-US" sz="1600" dirty="0"/>
              <a:t>Measures the amount of mRNA or total RNA</a:t>
            </a:r>
          </a:p>
          <a:p>
            <a:pPr lvl="1"/>
            <a:endParaRPr lang="en-US" sz="1600" dirty="0"/>
          </a:p>
          <a:p>
            <a:pPr lvl="1"/>
            <a:r>
              <a:rPr lang="en-US" sz="1600" dirty="0"/>
              <a:t>For mRNA, purify with poly-A signatures</a:t>
            </a:r>
          </a:p>
          <a:p>
            <a:pPr lvl="1"/>
            <a:endParaRPr lang="en-US" sz="1600" dirty="0"/>
          </a:p>
          <a:p>
            <a:pPr lvl="1"/>
            <a:r>
              <a:rPr lang="en-US" sz="1600" dirty="0"/>
              <a:t>Fragment, add adaptors, sequence, map to reference genome</a:t>
            </a:r>
          </a:p>
          <a:p>
            <a:pPr lvl="1"/>
            <a:endParaRPr lang="en-US" sz="1600" dirty="0"/>
          </a:p>
          <a:p>
            <a:pPr lvl="1"/>
            <a:r>
              <a:rPr lang="en-US" sz="1600" dirty="0"/>
              <a:t>Stack reads and quantify genes and/or transcripts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0641D8-3D01-984F-BD5C-EE6979322C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E13C6-A4BF-A842-9635-B1271B30A9E0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8CA1A5-03B2-EA40-A97B-0C3A2066CAD4}"/>
              </a:ext>
            </a:extLst>
          </p:cNvPr>
          <p:cNvSpPr txBox="1"/>
          <p:nvPr/>
        </p:nvSpPr>
        <p:spPr>
          <a:xfrm>
            <a:off x="4790285" y="5904074"/>
            <a:ext cx="40902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Nagalakshmi</a:t>
            </a:r>
            <a:r>
              <a:rPr lang="en-US" sz="1400" dirty="0"/>
              <a:t> et al. </a:t>
            </a:r>
            <a:r>
              <a:rPr lang="en-US" sz="1400" b="1" dirty="0"/>
              <a:t>2009</a:t>
            </a:r>
            <a:r>
              <a:rPr lang="en-US" sz="1400" dirty="0"/>
              <a:t>, </a:t>
            </a:r>
            <a:r>
              <a:rPr lang="en-US" sz="1400" i="1" dirty="0"/>
              <a:t>Nat. Rev. Gen. </a:t>
            </a:r>
            <a:r>
              <a:rPr lang="en-US" sz="1400" dirty="0"/>
              <a:t>10, Pgs. 57-63</a:t>
            </a:r>
          </a:p>
        </p:txBody>
      </p:sp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3E12A9A7-F423-4B48-A03A-75B817175D8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2322576" y="6400800"/>
            <a:ext cx="4023491" cy="467820"/>
          </a:xfrm>
        </p:spPr>
        <p:txBody>
          <a:bodyPr/>
          <a:lstStyle/>
          <a:p>
            <a:r>
              <a:rPr lang="en-US" dirty="0"/>
              <a:t>Yale Biomedical Data Summer Course June 8</a:t>
            </a:r>
            <a:r>
              <a:rPr lang="en-US" baseline="30000" dirty="0"/>
              <a:t>th</a:t>
            </a:r>
            <a:r>
              <a:rPr lang="en-US" dirty="0"/>
              <a:t> – 12</a:t>
            </a:r>
            <a:r>
              <a:rPr lang="en-US" baseline="30000" dirty="0"/>
              <a:t>th</a:t>
            </a:r>
            <a:r>
              <a:rPr lang="en-US" dirty="0"/>
              <a:t>, 2020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AA63D15-F7C4-2E48-A275-E212CA3B6C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9872" y="1338141"/>
            <a:ext cx="43307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559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7980DF-F278-8944-8D37-0A346CEED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Biological Assays (contd.)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BBAF5C-3815-594C-BAAE-E327B92820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86860" y="1360170"/>
            <a:ext cx="4647984" cy="4622941"/>
          </a:xfrm>
        </p:spPr>
        <p:txBody>
          <a:bodyPr/>
          <a:lstStyle/>
          <a:p>
            <a:pPr marL="685800" lvl="1" indent="-342900">
              <a:buFont typeface="+mj-lt"/>
              <a:buAutoNum type="alphaLcPeriod" startAt="2"/>
            </a:pPr>
            <a:r>
              <a:rPr lang="en-US" u="sng" dirty="0"/>
              <a:t>RNA-Seq (Single cells):</a:t>
            </a:r>
          </a:p>
          <a:p>
            <a:pPr marL="685800" lvl="1" indent="-342900">
              <a:buFont typeface="+mj-lt"/>
              <a:buAutoNum type="alphaLcPeriod" startAt="2"/>
            </a:pPr>
            <a:endParaRPr lang="en-US" u="sng" dirty="0"/>
          </a:p>
          <a:p>
            <a:pPr lvl="1"/>
            <a:r>
              <a:rPr lang="en-US" sz="1600" dirty="0"/>
              <a:t>Measures the amount of mRNA in individual cells</a:t>
            </a:r>
          </a:p>
          <a:p>
            <a:pPr lvl="1"/>
            <a:endParaRPr lang="en-US" sz="1600" dirty="0"/>
          </a:p>
          <a:p>
            <a:pPr lvl="1"/>
            <a:r>
              <a:rPr lang="en-US" sz="1600" dirty="0"/>
              <a:t>For mRNA, purify with poly-A signatures</a:t>
            </a:r>
          </a:p>
          <a:p>
            <a:pPr lvl="1"/>
            <a:endParaRPr lang="en-US" sz="1600" dirty="0"/>
          </a:p>
          <a:p>
            <a:pPr lvl="1"/>
            <a:r>
              <a:rPr lang="en-US" sz="1600" dirty="0"/>
              <a:t>Fragment, add adaptors/</a:t>
            </a:r>
            <a:r>
              <a:rPr lang="en-US" sz="1600" dirty="0">
                <a:solidFill>
                  <a:srgbClr val="FF0000"/>
                </a:solidFill>
              </a:rPr>
              <a:t>barcodes</a:t>
            </a:r>
            <a:r>
              <a:rPr lang="en-US" sz="1600" dirty="0"/>
              <a:t>, sequence, map to reference genome</a:t>
            </a:r>
          </a:p>
          <a:p>
            <a:pPr lvl="1"/>
            <a:endParaRPr lang="en-US" sz="1600" dirty="0"/>
          </a:p>
          <a:p>
            <a:pPr lvl="1"/>
            <a:r>
              <a:rPr lang="en-US" sz="1600" dirty="0">
                <a:solidFill>
                  <a:srgbClr val="FF0000"/>
                </a:solidFill>
              </a:rPr>
              <a:t>Whole genome amplification</a:t>
            </a:r>
          </a:p>
          <a:p>
            <a:pPr lvl="1"/>
            <a:endParaRPr lang="en-US" sz="1600" dirty="0"/>
          </a:p>
          <a:p>
            <a:pPr lvl="1"/>
            <a:r>
              <a:rPr lang="en-US" sz="1600" dirty="0"/>
              <a:t>Stack reads and quantify genes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AF0FC3-3EF1-184D-B30E-9018F18B7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E13C6-A4BF-A842-9635-B1271B30A9E0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FE2785C-DFE3-404A-8D29-E9F269ACC2D3}"/>
              </a:ext>
            </a:extLst>
          </p:cNvPr>
          <p:cNvSpPr/>
          <p:nvPr/>
        </p:nvSpPr>
        <p:spPr>
          <a:xfrm>
            <a:off x="5566410" y="1273951"/>
            <a:ext cx="262890" cy="1943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C6C6C9-3DCE-3440-B2BF-A6FCE262A974}"/>
              </a:ext>
            </a:extLst>
          </p:cNvPr>
          <p:cNvSpPr txBox="1"/>
          <p:nvPr/>
        </p:nvSpPr>
        <p:spPr>
          <a:xfrm>
            <a:off x="4971043" y="5947912"/>
            <a:ext cx="39097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Islam et al. </a:t>
            </a:r>
            <a:r>
              <a:rPr lang="en-US" sz="1400" b="1" dirty="0"/>
              <a:t>2014</a:t>
            </a:r>
            <a:r>
              <a:rPr lang="en-US" sz="1400" dirty="0"/>
              <a:t>, </a:t>
            </a:r>
            <a:r>
              <a:rPr lang="en-US" sz="1400" i="1" dirty="0"/>
              <a:t>Nat. Methods </a:t>
            </a:r>
            <a:r>
              <a:rPr lang="en-US" sz="1400" dirty="0"/>
              <a:t>11(2), Pgs. 163-166</a:t>
            </a:r>
          </a:p>
        </p:txBody>
      </p:sp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5304C4EE-622F-2842-8C83-8409595E958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2322576" y="6400800"/>
            <a:ext cx="4023491" cy="467820"/>
          </a:xfrm>
        </p:spPr>
        <p:txBody>
          <a:bodyPr/>
          <a:lstStyle/>
          <a:p>
            <a:r>
              <a:rPr lang="en-US" dirty="0"/>
              <a:t>Yale Biomedical Data Summer Course June 8</a:t>
            </a:r>
            <a:r>
              <a:rPr lang="en-US" baseline="30000" dirty="0"/>
              <a:t>th</a:t>
            </a:r>
            <a:r>
              <a:rPr lang="en-US" dirty="0"/>
              <a:t> – 12</a:t>
            </a:r>
            <a:r>
              <a:rPr lang="en-US" baseline="30000" dirty="0"/>
              <a:t>th</a:t>
            </a:r>
            <a:r>
              <a:rPr lang="en-US" dirty="0"/>
              <a:t>, 2020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62FD1D5-58F3-1B42-9D4A-7F66E3088B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7855" y="1273951"/>
            <a:ext cx="2768600" cy="468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3198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82BD83-F4F1-5744-A949-600408A37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Biological Assays (contd.)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4D2871-F832-3B4A-ADB6-F054271C8E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67243" y="1371600"/>
            <a:ext cx="5576357" cy="4777740"/>
          </a:xfrm>
        </p:spPr>
        <p:txBody>
          <a:bodyPr/>
          <a:lstStyle/>
          <a:p>
            <a:pPr marL="685800" lvl="1" indent="-342900">
              <a:buFont typeface="+mj-lt"/>
              <a:buAutoNum type="alphaLcPeriod" startAt="3"/>
            </a:pPr>
            <a:r>
              <a:rPr lang="en-US" u="sng" dirty="0"/>
              <a:t>Chromatin Immunoprecipitation with sequencing (</a:t>
            </a:r>
            <a:r>
              <a:rPr lang="en-US" u="sng" dirty="0" err="1"/>
              <a:t>ChIP</a:t>
            </a:r>
            <a:r>
              <a:rPr lang="en-US" u="sng" dirty="0"/>
              <a:t>-seq):</a:t>
            </a:r>
          </a:p>
          <a:p>
            <a:pPr marL="685800" lvl="1" indent="-342900">
              <a:buFont typeface="+mj-lt"/>
              <a:buAutoNum type="alphaLcPeriod" startAt="3"/>
            </a:pPr>
            <a:endParaRPr lang="en-US" u="sng" dirty="0"/>
          </a:p>
          <a:p>
            <a:pPr lvl="1"/>
            <a:r>
              <a:rPr lang="en-US" sz="1600" dirty="0"/>
              <a:t>Identifies regions of protein binding to DNA</a:t>
            </a:r>
          </a:p>
          <a:p>
            <a:pPr lvl="1"/>
            <a:endParaRPr lang="en-US" sz="1600" dirty="0"/>
          </a:p>
          <a:p>
            <a:pPr lvl="1"/>
            <a:r>
              <a:rPr lang="en-US" sz="1600" dirty="0"/>
              <a:t>Helps identify transcription factor-binding sites, histone mark locations, etc.</a:t>
            </a:r>
          </a:p>
          <a:p>
            <a:pPr lvl="1"/>
            <a:endParaRPr lang="en-US" sz="1600" dirty="0"/>
          </a:p>
          <a:p>
            <a:pPr lvl="1"/>
            <a:r>
              <a:rPr lang="en-US" sz="1600" dirty="0"/>
              <a:t>Use antibodies to pull down (“immunoprecipitated”) proteins along with bound DNA</a:t>
            </a:r>
          </a:p>
          <a:p>
            <a:pPr lvl="1"/>
            <a:endParaRPr lang="en-US" sz="1600" dirty="0"/>
          </a:p>
          <a:p>
            <a:pPr lvl="1"/>
            <a:r>
              <a:rPr lang="en-US" sz="1600" dirty="0"/>
              <a:t>DNA is processed in similar ways for sequencing and quantification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205D60-676A-A54F-8A7C-BEDFED1612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E13C6-A4BF-A842-9635-B1271B30A9E0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C9839FF-3269-3647-A627-F2A23DF69091}"/>
              </a:ext>
            </a:extLst>
          </p:cNvPr>
          <p:cNvSpPr/>
          <p:nvPr/>
        </p:nvSpPr>
        <p:spPr>
          <a:xfrm>
            <a:off x="2248666" y="5995451"/>
            <a:ext cx="682547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2"/>
              </a:rPr>
              <a:t>https://www.illumina.com/Documents/products/datasheets/datasheet_chip_sequence.pdf</a:t>
            </a:r>
            <a:endParaRPr lang="en-US" sz="1400" dirty="0"/>
          </a:p>
        </p:txBody>
      </p:sp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2787C13D-05CF-DF43-9C52-55C0D37DBCD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2322576" y="6400800"/>
            <a:ext cx="4023491" cy="467820"/>
          </a:xfrm>
        </p:spPr>
        <p:txBody>
          <a:bodyPr/>
          <a:lstStyle/>
          <a:p>
            <a:r>
              <a:rPr lang="en-US" dirty="0"/>
              <a:t>Yale Biomedical Data Summer Course June 8</a:t>
            </a:r>
            <a:r>
              <a:rPr lang="en-US" baseline="30000" dirty="0"/>
              <a:t>th</a:t>
            </a:r>
            <a:r>
              <a:rPr lang="en-US" dirty="0"/>
              <a:t> – 12</a:t>
            </a:r>
            <a:r>
              <a:rPr lang="en-US" baseline="30000" dirty="0"/>
              <a:t>th</a:t>
            </a:r>
            <a:r>
              <a:rPr lang="en-US" dirty="0"/>
              <a:t>, 2020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50A1879-33AE-3C44-A859-9D6FCAE8D3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8478" y="1241059"/>
            <a:ext cx="1790700" cy="477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085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66D04-7A5C-2349-AEA0-07A888CC5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Biological Assays (contd.)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3C052E-B1A7-5042-9D56-8CA9A07F84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86861" y="1383030"/>
            <a:ext cx="8391378" cy="4558160"/>
          </a:xfrm>
        </p:spPr>
        <p:txBody>
          <a:bodyPr/>
          <a:lstStyle/>
          <a:p>
            <a:pPr marL="685800" lvl="1" indent="-342900">
              <a:buFont typeface="+mj-lt"/>
              <a:buAutoNum type="alphaLcPeriod" startAt="4"/>
            </a:pPr>
            <a:r>
              <a:rPr lang="en-US" u="sng" dirty="0"/>
              <a:t>Hi-C:</a:t>
            </a:r>
          </a:p>
          <a:p>
            <a:pPr marL="685800" lvl="1" indent="-342900">
              <a:buFont typeface="+mj-lt"/>
              <a:buAutoNum type="alphaLcPeriod" startAt="4"/>
            </a:pPr>
            <a:endParaRPr lang="en-US" u="sng" dirty="0"/>
          </a:p>
          <a:p>
            <a:pPr lvl="1"/>
            <a:r>
              <a:rPr lang="en-US" sz="1600" dirty="0"/>
              <a:t>Study of the 3D structure of DNA in the nucleus (</a:t>
            </a:r>
            <a:r>
              <a:rPr lang="en-US" sz="1600" i="1" dirty="0"/>
              <a:t>in situ</a:t>
            </a:r>
            <a:r>
              <a:rPr lang="en-US" sz="1600" dirty="0"/>
              <a:t>)</a:t>
            </a:r>
          </a:p>
          <a:p>
            <a:pPr lvl="1"/>
            <a:endParaRPr lang="en-US" sz="1600" dirty="0"/>
          </a:p>
          <a:p>
            <a:pPr lvl="1"/>
            <a:r>
              <a:rPr lang="en-US" sz="1600" dirty="0"/>
              <a:t>Cross-link distal regions that are folded close to each other and sequence</a:t>
            </a:r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marL="685800" lvl="1" indent="-342900">
              <a:buFont typeface="+mj-lt"/>
              <a:buAutoNum type="alphaLcPeriod" startAt="5"/>
            </a:pPr>
            <a:r>
              <a:rPr lang="en-US" u="sng" dirty="0"/>
              <a:t>DNase- and ATAC-seq:</a:t>
            </a:r>
          </a:p>
          <a:p>
            <a:pPr marL="685800" lvl="1" indent="-342900">
              <a:buFont typeface="+mj-lt"/>
              <a:buAutoNum type="alphaLcPeriod" startAt="5"/>
            </a:pPr>
            <a:endParaRPr lang="en-US" u="sng" dirty="0"/>
          </a:p>
          <a:p>
            <a:pPr lvl="1"/>
            <a:r>
              <a:rPr lang="en-US" sz="1600" dirty="0"/>
              <a:t>Finds regions of transcriptionally active, “open” DNA</a:t>
            </a:r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marL="685800" lvl="1" indent="-342900">
              <a:buFont typeface="+mj-lt"/>
              <a:buAutoNum type="alphaLcPeriod" startAt="6"/>
            </a:pPr>
            <a:r>
              <a:rPr lang="en-US" u="sng" dirty="0"/>
              <a:t>Proteomics and Metabolomics</a:t>
            </a:r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10B477-1336-0D40-A9AC-409B05D8B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E13C6-A4BF-A842-9635-B1271B30A9E0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0D599B88-33C5-754F-A614-0787A33C651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2322576" y="6400800"/>
            <a:ext cx="4023491" cy="467820"/>
          </a:xfrm>
        </p:spPr>
        <p:txBody>
          <a:bodyPr/>
          <a:lstStyle/>
          <a:p>
            <a:r>
              <a:rPr lang="en-US" dirty="0"/>
              <a:t>Yale Biomedical Data Summer Course June 8</a:t>
            </a:r>
            <a:r>
              <a:rPr lang="en-US" baseline="30000" dirty="0"/>
              <a:t>th</a:t>
            </a:r>
            <a:r>
              <a:rPr lang="en-US" dirty="0"/>
              <a:t> – 12</a:t>
            </a:r>
            <a:r>
              <a:rPr lang="en-US" baseline="30000" dirty="0"/>
              <a:t>th</a:t>
            </a:r>
            <a:r>
              <a:rPr lang="en-US" dirty="0"/>
              <a:t>, 2020</a:t>
            </a:r>
          </a:p>
        </p:txBody>
      </p:sp>
    </p:spTree>
    <p:extLst>
      <p:ext uri="{BB962C8B-B14F-4D97-AF65-F5344CB8AC3E}">
        <p14:creationId xmlns:p14="http://schemas.microsoft.com/office/powerpoint/2010/main" val="19812619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66D04-7A5C-2349-AEA0-07A888CC5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Other data-types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3C052E-B1A7-5042-9D56-8CA9A07F84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86861" y="1383030"/>
            <a:ext cx="8391378" cy="4558160"/>
          </a:xfrm>
        </p:spPr>
        <p:txBody>
          <a:bodyPr/>
          <a:lstStyle/>
          <a:p>
            <a:pPr marL="685800" lvl="1" indent="-342900">
              <a:buFont typeface="+mj-lt"/>
              <a:buAutoNum type="alphaLcPeriod" startAt="7"/>
            </a:pPr>
            <a:r>
              <a:rPr lang="en-US" u="sng" dirty="0"/>
              <a:t>Trait / Phenotype data:</a:t>
            </a:r>
          </a:p>
          <a:p>
            <a:pPr marL="685800" lvl="1" indent="-342900">
              <a:buFont typeface="+mj-lt"/>
              <a:buAutoNum type="alphaLcPeriod" startAt="7"/>
            </a:pPr>
            <a:endParaRPr lang="en-US" u="sng" dirty="0"/>
          </a:p>
          <a:p>
            <a:pPr lvl="1"/>
            <a:r>
              <a:rPr lang="en-US" sz="1600" dirty="0"/>
              <a:t>Trait data can be continuous, categorical, univariate, multivariate </a:t>
            </a:r>
            <a:r>
              <a:rPr lang="mr-IN" sz="1600" dirty="0"/>
              <a:t>…</a:t>
            </a:r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marL="685800" lvl="1" indent="-342900">
              <a:buFont typeface="+mj-lt"/>
              <a:buAutoNum type="alphaLcPeriod" startAt="8"/>
            </a:pPr>
            <a:r>
              <a:rPr lang="en-US" u="sng" dirty="0"/>
              <a:t>Imaging data:</a:t>
            </a:r>
          </a:p>
          <a:p>
            <a:pPr marL="685800" lvl="1" indent="-342900">
              <a:buFont typeface="+mj-lt"/>
              <a:buAutoNum type="alphaLcPeriod" startAt="8"/>
            </a:pPr>
            <a:endParaRPr lang="en-US" u="sng" dirty="0"/>
          </a:p>
          <a:p>
            <a:pPr lvl="1"/>
            <a:r>
              <a:rPr lang="en-US" sz="1600" dirty="0"/>
              <a:t>Histological, MRI (</a:t>
            </a:r>
            <a:r>
              <a:rPr lang="en-US" sz="1600" dirty="0" err="1"/>
              <a:t>sMRI</a:t>
            </a:r>
            <a:r>
              <a:rPr lang="en-US" sz="1600" dirty="0"/>
              <a:t> / fMRI) data types</a:t>
            </a:r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marL="685800" lvl="1" indent="-342900">
              <a:buFont typeface="+mj-lt"/>
              <a:buAutoNum type="alphaLcPeriod" startAt="9"/>
            </a:pPr>
            <a:r>
              <a:rPr lang="en-US" sz="1600" u="sng" dirty="0"/>
              <a:t>Medical records:</a:t>
            </a:r>
          </a:p>
          <a:p>
            <a:pPr marL="685800" lvl="1" indent="-342900">
              <a:buFont typeface="+mj-lt"/>
              <a:buAutoNum type="alphaLcPeriod" startAt="9"/>
            </a:pPr>
            <a:endParaRPr lang="en-US" sz="1600" u="sng" dirty="0"/>
          </a:p>
          <a:p>
            <a:pPr lvl="1"/>
            <a:r>
              <a:rPr lang="en-US" sz="1600" dirty="0"/>
              <a:t>Medical records can provide a rich source of trait data, and confounding factors (demographics, medical treatments</a:t>
            </a:r>
            <a:r>
              <a:rPr lang="mr-IN" sz="1600" dirty="0"/>
              <a:t>…</a:t>
            </a:r>
            <a:r>
              <a:rPr lang="en-US" sz="1600" dirty="0"/>
              <a:t>)</a:t>
            </a:r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10B477-1336-0D40-A9AC-409B05D8B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E13C6-A4BF-A842-9635-B1271B30A9E0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5C07B4A0-2D5F-F442-8197-D3AA16E6648C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2322576" y="6400800"/>
            <a:ext cx="4023491" cy="467820"/>
          </a:xfrm>
        </p:spPr>
        <p:txBody>
          <a:bodyPr/>
          <a:lstStyle/>
          <a:p>
            <a:r>
              <a:rPr lang="en-US" dirty="0"/>
              <a:t>Yale Biomedical Data Summer Course June 8</a:t>
            </a:r>
            <a:r>
              <a:rPr lang="en-US" baseline="30000" dirty="0"/>
              <a:t>th</a:t>
            </a:r>
            <a:r>
              <a:rPr lang="en-US" dirty="0"/>
              <a:t> – 12</a:t>
            </a:r>
            <a:r>
              <a:rPr lang="en-US" baseline="30000" dirty="0"/>
              <a:t>th</a:t>
            </a:r>
            <a:r>
              <a:rPr lang="en-US" dirty="0"/>
              <a:t>, 2020</a:t>
            </a:r>
          </a:p>
        </p:txBody>
      </p:sp>
    </p:spTree>
    <p:extLst>
      <p:ext uri="{BB962C8B-B14F-4D97-AF65-F5344CB8AC3E}">
        <p14:creationId xmlns:p14="http://schemas.microsoft.com/office/powerpoint/2010/main" val="17651208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LCM Yale Blues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1C619E"/>
      </a:accent1>
      <a:accent2>
        <a:srgbClr val="FF9300"/>
      </a:accent2>
      <a:accent3>
        <a:srgbClr val="8E867B"/>
      </a:accent3>
      <a:accent4>
        <a:srgbClr val="FFC000"/>
      </a:accent4>
      <a:accent5>
        <a:srgbClr val="09345F"/>
      </a:accent5>
      <a:accent6>
        <a:srgbClr val="70AD47"/>
      </a:accent6>
      <a:hlink>
        <a:srgbClr val="013562"/>
      </a:hlink>
      <a:folHlink>
        <a:srgbClr val="94165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YSM square template 4-24-18" id="{B36AC3BC-48C2-C741-8A44-FEFC42B05B55}" vid="{F5AD62E0-D548-5E47-A0DD-C3FAF2DCFF5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7331</TotalTime>
  <Words>1977</Words>
  <Application>Microsoft Macintosh PowerPoint</Application>
  <PresentationFormat>On-screen Show (4:3)</PresentationFormat>
  <Paragraphs>308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3" baseType="lpstr">
      <vt:lpstr>Arial</vt:lpstr>
      <vt:lpstr>Baskerville</vt:lpstr>
      <vt:lpstr>Calibri</vt:lpstr>
      <vt:lpstr>Cambria Math</vt:lpstr>
      <vt:lpstr>CambriaMath</vt:lpstr>
      <vt:lpstr>LucidaGrande</vt:lpstr>
      <vt:lpstr>Verdana</vt:lpstr>
      <vt:lpstr>Office Theme</vt:lpstr>
      <vt:lpstr>Bioinformatics</vt:lpstr>
      <vt:lpstr>Human Genome Project</vt:lpstr>
      <vt:lpstr>From mutations to function: Multiple steps leading from genetic variation to cellular function</vt:lpstr>
      <vt:lpstr>Biological Assays: Probing the various levels of cellular function</vt:lpstr>
      <vt:lpstr>Biological Assays (contd.)</vt:lpstr>
      <vt:lpstr>Biological Assays (contd.)</vt:lpstr>
      <vt:lpstr>Biological Assays (contd.)</vt:lpstr>
      <vt:lpstr>Biological Assays (contd.)</vt:lpstr>
      <vt:lpstr>Other data-types</vt:lpstr>
      <vt:lpstr>Genotype to Phenotype Hierarchy</vt:lpstr>
      <vt:lpstr>RNA-Seq for gene expression quantification</vt:lpstr>
      <vt:lpstr>Next-generation sequencing</vt:lpstr>
      <vt:lpstr>Next-generation sequencing</vt:lpstr>
      <vt:lpstr>Raw Output from Sequencing: FASTQ Files</vt:lpstr>
      <vt:lpstr>Mapping/Alignment</vt:lpstr>
      <vt:lpstr>Mapped Read Quality Control</vt:lpstr>
      <vt:lpstr>Peak Calling and Quantification</vt:lpstr>
      <vt:lpstr>Output</vt:lpstr>
      <vt:lpstr>Resources</vt:lpstr>
      <vt:lpstr>Machine Learning Applications: Genome-Wide Association Studies (GWAS)</vt:lpstr>
      <vt:lpstr>Machine Learning Applications: Genome-Wide Association Studies (GWAS) (contd.)</vt:lpstr>
      <vt:lpstr>Machine Learning Applications: Expression Quantitative Trait Loci (eQTL)</vt:lpstr>
      <vt:lpstr> Machine Learning Applications:  Enhancer identification </vt:lpstr>
      <vt:lpstr>Machine Learning Applications: Biological Networks</vt:lpstr>
      <vt:lpstr>Machine Learning Applications: Weighted Gene Co-expression Network Analysis</vt:lpstr>
      <vt:lpstr>Machine Learning Applications: Weighted Gene Co-expression Network Analysis</vt:lpstr>
      <vt:lpstr>Machine Learning Applications: Dimensionality reduction: t-SNE</vt:lpstr>
      <vt:lpstr>Machine Learning Applications: Dimensionality reduction: t-SNE</vt:lpstr>
      <vt:lpstr>Machine Learning Applications: Dimensionality reduction: UMAP</vt:lpstr>
      <vt:lpstr>Machine Learning Applications: Dimensionality reduction: t-SNE/UMAP</vt:lpstr>
      <vt:lpstr>Machine Learning Applications: Dimensionality reduction: Deep learning</vt:lpstr>
      <vt:lpstr>PowerPoint Presentation</vt:lpstr>
      <vt:lpstr>PowerPoint Presentation</vt:lpstr>
      <vt:lpstr>References</vt:lpstr>
      <vt:lpstr>References (contd.)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Emani, Prashant</cp:lastModifiedBy>
  <cp:revision>247</cp:revision>
  <cp:lastPrinted>2019-07-18T01:29:32Z</cp:lastPrinted>
  <dcterms:created xsi:type="dcterms:W3CDTF">2018-06-27T21:30:16Z</dcterms:created>
  <dcterms:modified xsi:type="dcterms:W3CDTF">2020-05-21T15:35:08Z</dcterms:modified>
</cp:coreProperties>
</file>